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Montserrat Medium"/>
      <p:regular r:id="rId37"/>
      <p:bold r:id="rId38"/>
      <p:italic r:id="rId39"/>
      <p:boldItalic r:id="rId40"/>
    </p:embeddedFont>
    <p:embeddedFont>
      <p:font typeface="Raleway Black"/>
      <p:bold r:id="rId41"/>
      <p:boldItalic r:id="rId42"/>
    </p:embeddedFont>
    <p:embeddedFont>
      <p:font typeface="Lato Black"/>
      <p:bold r:id="rId43"/>
      <p:boldItalic r:id="rId44"/>
    </p:embeddedFont>
    <p:embeddedFont>
      <p:font typeface="Raleway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D32F8D-9F60-4B2D-B7EC-CB3C5F043F3C}">
  <a:tblStyle styleId="{C0D32F8D-9F60-4B2D-B7EC-CB3C5F043F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4.xml"/><Relationship Id="rId42" Type="http://schemas.openxmlformats.org/officeDocument/2006/relationships/font" Target="fonts/RalewayBlack-boldItalic.fntdata"/><Relationship Id="rId41" Type="http://schemas.openxmlformats.org/officeDocument/2006/relationships/font" Target="fonts/RalewayBlack-bold.fntdata"/><Relationship Id="rId22" Type="http://schemas.openxmlformats.org/officeDocument/2006/relationships/slide" Target="slides/slide16.xml"/><Relationship Id="rId44" Type="http://schemas.openxmlformats.org/officeDocument/2006/relationships/font" Target="fonts/LatoBlack-boldItalic.fntdata"/><Relationship Id="rId21" Type="http://schemas.openxmlformats.org/officeDocument/2006/relationships/slide" Target="slides/slide15.xml"/><Relationship Id="rId43" Type="http://schemas.openxmlformats.org/officeDocument/2006/relationships/font" Target="fonts/LatoBlack-bold.fntdata"/><Relationship Id="rId24" Type="http://schemas.openxmlformats.org/officeDocument/2006/relationships/slide" Target="slides/slide18.xml"/><Relationship Id="rId46" Type="http://schemas.openxmlformats.org/officeDocument/2006/relationships/font" Target="fonts/RalewayMedium-bold.fntdata"/><Relationship Id="rId23" Type="http://schemas.openxmlformats.org/officeDocument/2006/relationships/slide" Target="slides/slide17.xml"/><Relationship Id="rId45" Type="http://schemas.openxmlformats.org/officeDocument/2006/relationships/font" Target="fonts/Raleway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alewayMedium-boldItalic.fntdata"/><Relationship Id="rId25" Type="http://schemas.openxmlformats.org/officeDocument/2006/relationships/slide" Target="slides/slide19.xml"/><Relationship Id="rId47" Type="http://schemas.openxmlformats.org/officeDocument/2006/relationships/font" Target="fonts/RalewayMedium-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MontserratMedium-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MontserratMedium-italic.fntdata"/><Relationship Id="rId16" Type="http://schemas.openxmlformats.org/officeDocument/2006/relationships/slide" Target="slides/slide10.xml"/><Relationship Id="rId38" Type="http://schemas.openxmlformats.org/officeDocument/2006/relationships/font" Target="fonts/Montserrat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af83f23a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af83f23a9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af83f23a9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af83f23a9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af83f23a9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af83f23a9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af83f23a9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af83f23a9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af83f23a9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af83f23a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af83f23a9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af83f23a9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af83f23a9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af83f23a9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af83f23a9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af83f23a9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ad8eaa8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ad8eaa8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af83f23a9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af83f23a9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af83f23a9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af83f23a9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000000"/>
                </a:solidFill>
                <a:latin typeface="Raleway"/>
                <a:ea typeface="Raleway"/>
                <a:cs typeface="Raleway"/>
                <a:sym typeface="Raleway"/>
              </a:rPr>
              <a:t>Confidencial</a:t>
            </a:r>
            <a:endParaRPr b="1" i="0" sz="600" u="none" cap="none" strike="noStrike">
              <a:solidFill>
                <a:srgbClr val="000000"/>
              </a:solidFill>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000000"/>
                </a:solidFill>
                <a:latin typeface="Raleway"/>
                <a:ea typeface="Raleway"/>
                <a:cs typeface="Raleway"/>
                <a:sym typeface="Raleway"/>
              </a:rPr>
              <a:t>Personalizado para </a:t>
            </a:r>
            <a:r>
              <a:rPr b="1" i="0" lang="es" sz="600" u="none" cap="none" strike="noStrike">
                <a:solidFill>
                  <a:srgbClr val="000000"/>
                </a:solidFill>
                <a:latin typeface="Raleway"/>
                <a:ea typeface="Raleway"/>
                <a:cs typeface="Raleway"/>
                <a:sym typeface="Raleway"/>
              </a:rPr>
              <a:t>Nombre de la empresa</a:t>
            </a:r>
            <a:endParaRPr b="0" i="0" sz="600" u="none" cap="none" strike="noStrike">
              <a:solidFill>
                <a:srgbClr val="000000"/>
              </a:solidFill>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s" sz="600" u="none" cap="none" strike="noStrike">
                <a:solidFill>
                  <a:srgbClr val="000000"/>
                </a:solidFill>
                <a:latin typeface="Raleway"/>
                <a:ea typeface="Raleway"/>
                <a:cs typeface="Raleway"/>
                <a:sym typeface="Raleway"/>
              </a:rPr>
              <a:t>Versión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03" name="Shape 103"/>
        <p:cNvGrpSpPr/>
        <p:nvPr/>
      </p:nvGrpSpPr>
      <p:grpSpPr>
        <a:xfrm>
          <a:off x="0" y="0"/>
          <a:ext cx="0" cy="0"/>
          <a:chOff x="0" y="0"/>
          <a:chExt cx="0" cy="0"/>
        </a:xfrm>
      </p:grpSpPr>
      <p:pic>
        <p:nvPicPr>
          <p:cNvPr descr="shutterstock_31891705.jpg" id="104" name="Google Shape;104;p11"/>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105" name="Google Shape;105;p1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07" name="Google Shape;107;p11">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11">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9" name="Google Shape;109;p11">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0" name="Google Shape;110;p11">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11" name="Google Shape;111;p11"/>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12"/>
          <p:cNvGrpSpPr/>
          <p:nvPr/>
        </p:nvGrpSpPr>
        <p:grpSpPr>
          <a:xfrm>
            <a:off x="830392" y="1191256"/>
            <a:ext cx="745763" cy="45826"/>
            <a:chOff x="4580561" y="2589004"/>
            <a:chExt cx="1064464" cy="25200"/>
          </a:xfrm>
        </p:grpSpPr>
        <p:sp>
          <p:nvSpPr>
            <p:cNvPr id="115" name="Google Shape;115;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18" name="Google Shape;118;p12"/>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12"/>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12">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 name="Google Shape;122;p12">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3" name="Google Shape;123;p12">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4" name="Google Shape;124;p12">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5" name="Shape 125"/>
        <p:cNvGrpSpPr/>
        <p:nvPr/>
      </p:nvGrpSpPr>
      <p:grpSpPr>
        <a:xfrm>
          <a:off x="0" y="0"/>
          <a:ext cx="0" cy="0"/>
          <a:chOff x="0" y="0"/>
          <a:chExt cx="0" cy="0"/>
        </a:xfrm>
      </p:grpSpPr>
      <p:grpSp>
        <p:nvGrpSpPr>
          <p:cNvPr id="126" name="Google Shape;126;p13"/>
          <p:cNvGrpSpPr/>
          <p:nvPr/>
        </p:nvGrpSpPr>
        <p:grpSpPr>
          <a:xfrm>
            <a:off x="830392" y="4169130"/>
            <a:ext cx="745763" cy="45826"/>
            <a:chOff x="4580561" y="2589004"/>
            <a:chExt cx="1064464" cy="25200"/>
          </a:xfrm>
        </p:grpSpPr>
        <p:sp>
          <p:nvSpPr>
            <p:cNvPr id="127" name="Google Shape;127;p1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1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0" name="Google Shape;130;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31" name="Google Shape;131;p13">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13">
            <a:hlinkClick/>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3" name="Google Shape;133;p13">
            <a:hlinkClick/>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13">
            <a:hlinkClick/>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1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14"/>
          <p:cNvGrpSpPr/>
          <p:nvPr/>
        </p:nvGrpSpPr>
        <p:grpSpPr>
          <a:xfrm>
            <a:off x="830392" y="1191256"/>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14"/>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1" name="Google Shape;141;p14"/>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2" name="Google Shape;142;p14"/>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44" name="Google Shape;144;p14">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1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0" name="Google Shape;150;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51" name="Google Shape;151;p15">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15">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3" name="Google Shape;153;p15">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4" name="Google Shape;154;p15">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5" name="Shape 155"/>
        <p:cNvGrpSpPr/>
        <p:nvPr/>
      </p:nvGrpSpPr>
      <p:grpSpPr>
        <a:xfrm>
          <a:off x="0" y="0"/>
          <a:ext cx="0" cy="0"/>
          <a:chOff x="0" y="0"/>
          <a:chExt cx="0" cy="0"/>
        </a:xfrm>
      </p:grpSpPr>
      <p:grpSp>
        <p:nvGrpSpPr>
          <p:cNvPr id="156" name="Google Shape;156;p16"/>
          <p:cNvGrpSpPr/>
          <p:nvPr/>
        </p:nvGrpSpPr>
        <p:grpSpPr>
          <a:xfrm>
            <a:off x="830392" y="4169130"/>
            <a:ext cx="745763" cy="45826"/>
            <a:chOff x="4580561" y="2589004"/>
            <a:chExt cx="1064464" cy="25200"/>
          </a:xfrm>
        </p:grpSpPr>
        <p:sp>
          <p:nvSpPr>
            <p:cNvPr id="157" name="Google Shape;157;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1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0" name="Google Shape;160;p1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61" name="Google Shape;161;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62" name="Google Shape;162;p16">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16">
            <a:hlinkClick/>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64" name="Google Shape;164;p16">
            <a:hlinkClick/>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65" name="Google Shape;165;p16">
            <a:hlinkClick/>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168" name="Google Shape;168;p1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 name="Google Shape;23;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24" name="Google Shape;24;p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Raleway"/>
                <a:ea typeface="Raleway"/>
                <a:cs typeface="Raleway"/>
                <a:sym typeface="Raleway"/>
              </a:rPr>
              <a:t>Confidencial</a:t>
            </a:r>
            <a:endParaRPr b="1" i="0" sz="600" u="none" cap="none" strike="noStrike">
              <a:solidFill>
                <a:srgbClr val="FFFFFF"/>
              </a:solidFill>
              <a:latin typeface="Raleway"/>
              <a:ea typeface="Raleway"/>
              <a:cs typeface="Raleway"/>
              <a:sym typeface="Raleway"/>
            </a:endParaRPr>
          </a:p>
        </p:txBody>
      </p:sp>
      <p:sp>
        <p:nvSpPr>
          <p:cNvPr id="25" name="Google Shape;25;p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Raleway"/>
                <a:ea typeface="Raleway"/>
                <a:cs typeface="Raleway"/>
                <a:sym typeface="Raleway"/>
              </a:rPr>
              <a:t>Personalizado para </a:t>
            </a:r>
            <a:r>
              <a:rPr b="1" i="0" lang="es" sz="600" u="none" cap="none" strike="noStrike">
                <a:solidFill>
                  <a:srgbClr val="FFFFFF"/>
                </a:solidFill>
                <a:latin typeface="Raleway"/>
                <a:ea typeface="Raleway"/>
                <a:cs typeface="Raleway"/>
                <a:sym typeface="Raleway"/>
              </a:rPr>
              <a:t>Nombre de la empresa</a:t>
            </a:r>
            <a:endParaRPr b="0" i="0" sz="600" u="none" cap="none" strike="noStrike">
              <a:solidFill>
                <a:srgbClr val="FFFFFF"/>
              </a:solidFill>
              <a:latin typeface="Raleway"/>
              <a:ea typeface="Raleway"/>
              <a:cs typeface="Raleway"/>
              <a:sym typeface="Raleway"/>
            </a:endParaRPr>
          </a:p>
        </p:txBody>
      </p:sp>
      <p:sp>
        <p:nvSpPr>
          <p:cNvPr id="26" name="Google Shape;26;p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s" sz="600" u="none" cap="none" strike="noStrike">
                <a:solidFill>
                  <a:srgbClr val="FFFFFF"/>
                </a:solidFill>
                <a:latin typeface="Raleway"/>
                <a:ea typeface="Raleway"/>
                <a:cs typeface="Raleway"/>
                <a:sym typeface="Raleway"/>
              </a:rPr>
              <a:t>Versión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 name="Google Shape;32;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3" name="Google Shape;33;p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4" name="Google Shape;34;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35" name="Google Shape;35;p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 name="Google Shape;36;p4">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37" name="Google Shape;37;p4">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38" name="Google Shape;38;p4">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39" name="Shape 39"/>
        <p:cNvGrpSpPr/>
        <p:nvPr/>
      </p:nvGrpSpPr>
      <p:grpSpPr>
        <a:xfrm>
          <a:off x="0" y="0"/>
          <a:ext cx="0" cy="0"/>
          <a:chOff x="0" y="0"/>
          <a:chExt cx="0" cy="0"/>
        </a:xfrm>
      </p:grpSpPr>
      <p:grpSp>
        <p:nvGrpSpPr>
          <p:cNvPr id="40" name="Google Shape;40;p5"/>
          <p:cNvGrpSpPr/>
          <p:nvPr/>
        </p:nvGrpSpPr>
        <p:grpSpPr>
          <a:xfrm>
            <a:off x="830392" y="1191256"/>
            <a:ext cx="745763" cy="45826"/>
            <a:chOff x="4580561" y="2589004"/>
            <a:chExt cx="1064464" cy="25200"/>
          </a:xfrm>
        </p:grpSpPr>
        <p:sp>
          <p:nvSpPr>
            <p:cNvPr id="41" name="Google Shape;41;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4" name="Google Shape;44;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45" name="Google Shape;45;p5">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5">
            <a:hlinkClick/>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47" name="Google Shape;47;p5">
            <a:hlinkClick/>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48" name="Google Shape;48;p5">
            <a:hlinkClick/>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6"/>
          <p:cNvGrpSpPr/>
          <p:nvPr/>
        </p:nvGrpSpPr>
        <p:grpSpPr>
          <a:xfrm>
            <a:off x="830392" y="1191256"/>
            <a:ext cx="745763" cy="45826"/>
            <a:chOff x="4580561" y="2589004"/>
            <a:chExt cx="1064464" cy="25200"/>
          </a:xfrm>
        </p:grpSpPr>
        <p:sp>
          <p:nvSpPr>
            <p:cNvPr id="52" name="Google Shape;52;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6"/>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5" name="Google Shape;55;p6"/>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6" name="Google Shape;5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61" name="Shape 61"/>
        <p:cNvGrpSpPr/>
        <p:nvPr/>
      </p:nvGrpSpPr>
      <p:grpSpPr>
        <a:xfrm>
          <a:off x="0" y="0"/>
          <a:ext cx="0" cy="0"/>
          <a:chOff x="0" y="0"/>
          <a:chExt cx="0" cy="0"/>
        </a:xfrm>
      </p:grpSpPr>
      <p:sp>
        <p:nvSpPr>
          <p:cNvPr id="62" name="Google Shape;6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7">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66" name="Google Shape;66;p7">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67" name="Google Shape;67;p7">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68" name="Google Shape;68;p7"/>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8"/>
          <p:cNvGrpSpPr/>
          <p:nvPr/>
        </p:nvGrpSpPr>
        <p:grpSpPr>
          <a:xfrm>
            <a:off x="830392" y="1191256"/>
            <a:ext cx="745763" cy="45826"/>
            <a:chOff x="4580561" y="2589004"/>
            <a:chExt cx="1064464" cy="25200"/>
          </a:xfrm>
        </p:grpSpPr>
        <p:sp>
          <p:nvSpPr>
            <p:cNvPr id="72" name="Google Shape;7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 name="Google Shape;74;p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5" name="Google Shape;75;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76" name="Google Shape;76;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 name="Google Shape;77;p8">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8" name="Google Shape;78;p8">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9" name="Google Shape;79;p8">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80" name="Shape 80"/>
        <p:cNvGrpSpPr/>
        <p:nvPr/>
      </p:nvGrpSpPr>
      <p:grpSpPr>
        <a:xfrm>
          <a:off x="0" y="0"/>
          <a:ext cx="0" cy="0"/>
          <a:chOff x="0" y="0"/>
          <a:chExt cx="0" cy="0"/>
        </a:xfrm>
      </p:grpSpPr>
      <p:pic>
        <p:nvPicPr>
          <p:cNvPr descr="shutterstock_429987889_edited.jpg" id="81" name="Google Shape;81;p9"/>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82" name="Google Shape;82;p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 name="Google Shape;83;p9"/>
          <p:cNvGrpSpPr/>
          <p:nvPr/>
        </p:nvGrpSpPr>
        <p:grpSpPr>
          <a:xfrm>
            <a:off x="830392" y="1191256"/>
            <a:ext cx="745763" cy="45826"/>
            <a:chOff x="4580561" y="2589004"/>
            <a:chExt cx="1064464" cy="25200"/>
          </a:xfrm>
        </p:grpSpPr>
        <p:sp>
          <p:nvSpPr>
            <p:cNvPr id="84" name="Google Shape;8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87" name="Google Shape;87;p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8" name="Google Shape;88;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89" name="Google Shape;89;p9">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9">
            <a:hlinkClick/>
          </p:cNvPr>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1" name="Google Shape;91;p9">
            <a:hlinkClick/>
          </p:cNvPr>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2" name="Google Shape;92;p9">
            <a:hlinkClick/>
          </p:cNvPr>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3" name="Shape 93"/>
        <p:cNvGrpSpPr/>
        <p:nvPr/>
      </p:nvGrpSpPr>
      <p:grpSpPr>
        <a:xfrm>
          <a:off x="0" y="0"/>
          <a:ext cx="0" cy="0"/>
          <a:chOff x="0" y="0"/>
          <a:chExt cx="0" cy="0"/>
        </a:xfrm>
      </p:grpSpPr>
      <p:grpSp>
        <p:nvGrpSpPr>
          <p:cNvPr id="94" name="Google Shape;94;p10"/>
          <p:cNvGrpSpPr/>
          <p:nvPr/>
        </p:nvGrpSpPr>
        <p:grpSpPr>
          <a:xfrm>
            <a:off x="830392" y="1191256"/>
            <a:ext cx="745763" cy="45826"/>
            <a:chOff x="4580561" y="2589004"/>
            <a:chExt cx="1064464" cy="25200"/>
          </a:xfrm>
        </p:grpSpPr>
        <p:sp>
          <p:nvSpPr>
            <p:cNvPr id="95" name="Google Shape;95;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1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8" name="Google Shape;98;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
        <p:nvSpPr>
          <p:cNvPr id="99" name="Google Shape;99;p10">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10">
            <a:hlinkClick/>
          </p:cNvPr>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01" name="Google Shape;101;p10">
            <a:hlinkClick/>
          </p:cNvPr>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02" name="Google Shape;102;p10">
            <a:hlinkClick/>
          </p:cNvPr>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drive.google.com/file/d/1AmGUgiAkhwSUtQ4xxPjUqvRMWgBllWcF/view" TargetMode="External"/><Relationship Id="rId4" Type="http://schemas.openxmlformats.org/officeDocument/2006/relationships/image" Target="../media/image41.jpg"/><Relationship Id="rId5" Type="http://schemas.openxmlformats.org/officeDocument/2006/relationships/hyperlink" Target="http://drive.google.com/file/d/1OTR_PDJ2Ca1tQOLGTLPjRKHx-xsdK6qG/view" TargetMode="External"/><Relationship Id="rId6" Type="http://schemas.openxmlformats.org/officeDocument/2006/relationships/image" Target="../media/image31.jpg"/><Relationship Id="rId7" Type="http://schemas.openxmlformats.org/officeDocument/2006/relationships/hyperlink" Target="http://drive.google.com/file/d/1lWwVqDVZZwQqT-43tzuavwZ2VfqOcxjl/view" TargetMode="External"/><Relationship Id="rId8"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4">
            <a:alphaModFix/>
          </a:blip>
          <a:srcRect b="1885" l="0" r="0" t="1895"/>
          <a:stretch/>
        </p:blipFill>
        <p:spPr>
          <a:xfrm>
            <a:off x="0" y="0"/>
            <a:ext cx="9144002" cy="5141627"/>
          </a:xfrm>
          <a:prstGeom prst="rect">
            <a:avLst/>
          </a:prstGeom>
          <a:noFill/>
          <a:ln>
            <a:noFill/>
          </a:ln>
        </p:spPr>
      </p:pic>
      <p:sp>
        <p:nvSpPr>
          <p:cNvPr id="177" name="Google Shape;177;p18"/>
          <p:cNvSpPr/>
          <p:nvPr/>
        </p:nvSpPr>
        <p:spPr>
          <a:xfrm>
            <a:off x="-70200" y="4602300"/>
            <a:ext cx="9284400" cy="541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8"/>
          <p:cNvSpPr txBox="1"/>
          <p:nvPr>
            <p:ph idx="1" type="subTitle"/>
          </p:nvPr>
        </p:nvSpPr>
        <p:spPr>
          <a:xfrm>
            <a:off x="33063" y="4685597"/>
            <a:ext cx="4890900" cy="54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600"/>
              <a:buNone/>
            </a:pPr>
            <a:r>
              <a:rPr b="1" lang="es" sz="1400">
                <a:solidFill>
                  <a:schemeClr val="dk2"/>
                </a:solidFill>
              </a:rPr>
              <a:t>Paz Nicolás José</a:t>
            </a:r>
            <a:endParaRPr b="1" sz="1400">
              <a:solidFill>
                <a:schemeClr val="dk2"/>
              </a:solidFill>
            </a:endParaRPr>
          </a:p>
        </p:txBody>
      </p:sp>
      <p:sp>
        <p:nvSpPr>
          <p:cNvPr id="179" name="Google Shape;179;p18"/>
          <p:cNvSpPr/>
          <p:nvPr/>
        </p:nvSpPr>
        <p:spPr>
          <a:xfrm>
            <a:off x="149050" y="289225"/>
            <a:ext cx="6485299" cy="1077422"/>
          </a:xfrm>
          <a:prstGeom prst="rect">
            <a:avLst/>
          </a:prstGeom>
        </p:spPr>
        <p:txBody>
          <a:bodyPr>
            <a:prstTxWarp prst="textPlain"/>
          </a:bodyPr>
          <a:lstStyle/>
          <a:p>
            <a:pPr lvl="0" algn="ctr"/>
            <a:r>
              <a:rPr b="0" i="0">
                <a:ln>
                  <a:noFill/>
                </a:ln>
                <a:solidFill>
                  <a:schemeClr val="lt1"/>
                </a:solidFill>
                <a:latin typeface="Impact"/>
              </a:rPr>
              <a:t>Scouting futbol</a:t>
            </a:r>
          </a:p>
        </p:txBody>
      </p:sp>
      <p:sp>
        <p:nvSpPr>
          <p:cNvPr id="180" name="Google Shape;180;p18"/>
          <p:cNvSpPr txBox="1"/>
          <p:nvPr/>
        </p:nvSpPr>
        <p:spPr>
          <a:xfrm>
            <a:off x="248475" y="1379050"/>
            <a:ext cx="4460100" cy="477000"/>
          </a:xfrm>
          <a:prstGeom prst="rect">
            <a:avLst/>
          </a:prstGeom>
          <a:noFill/>
          <a:ln>
            <a:noFill/>
          </a:ln>
          <a:effectLst>
            <a:outerShdw blurRad="57150" rotWithShape="0" algn="bl" dir="8400000" dist="28575">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i="1" lang="es" sz="1900">
                <a:solidFill>
                  <a:schemeClr val="lt1"/>
                </a:solidFill>
                <a:latin typeface="Impact"/>
                <a:ea typeface="Impact"/>
                <a:cs typeface="Impact"/>
                <a:sym typeface="Impact"/>
              </a:rPr>
              <a:t>Proyecto final Data </a:t>
            </a:r>
            <a:r>
              <a:rPr i="1" lang="es" sz="1900">
                <a:solidFill>
                  <a:schemeClr val="lt1"/>
                </a:solidFill>
                <a:latin typeface="Impact"/>
                <a:ea typeface="Impact"/>
                <a:cs typeface="Impact"/>
                <a:sym typeface="Impact"/>
              </a:rPr>
              <a:t>Science</a:t>
            </a:r>
            <a:r>
              <a:rPr i="1" lang="es" sz="1900">
                <a:solidFill>
                  <a:schemeClr val="lt1"/>
                </a:solidFill>
                <a:latin typeface="Impact"/>
                <a:ea typeface="Impact"/>
                <a:cs typeface="Impact"/>
                <a:sym typeface="Impact"/>
              </a:rPr>
              <a:t> - Coderhouse</a:t>
            </a:r>
            <a:endParaRPr i="1" sz="1900">
              <a:solidFill>
                <a:schemeClr val="lt1"/>
              </a:solidFill>
              <a:latin typeface="Impact"/>
              <a:ea typeface="Impact"/>
              <a:cs typeface="Impact"/>
              <a:sym typeface="Impact"/>
            </a:endParaRPr>
          </a:p>
        </p:txBody>
      </p:sp>
      <p:pic>
        <p:nvPicPr>
          <p:cNvPr id="181" name="Google Shape;181;p18"/>
          <p:cNvPicPr preferRelativeResize="0"/>
          <p:nvPr/>
        </p:nvPicPr>
        <p:blipFill rotWithShape="1">
          <a:blip r:embed="rId5">
            <a:alphaModFix/>
          </a:blip>
          <a:srcRect b="42913" l="22244" r="22695" t="42106"/>
          <a:stretch/>
        </p:blipFill>
        <p:spPr>
          <a:xfrm>
            <a:off x="7224172" y="4634400"/>
            <a:ext cx="1753254" cy="47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nvSpPr>
        <p:spPr>
          <a:xfrm>
            <a:off x="6610125" y="3251686"/>
            <a:ext cx="10074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1" i="0" lang="es" sz="2000" u="none" cap="none" strike="noStrike">
                <a:solidFill>
                  <a:schemeClr val="dk1"/>
                </a:solidFill>
                <a:latin typeface="Lato"/>
                <a:ea typeface="Lato"/>
                <a:cs typeface="Lato"/>
                <a:sym typeface="Lato"/>
              </a:rPr>
              <a:t>75%</a:t>
            </a:r>
            <a:endParaRPr b="1" i="0" sz="2000" u="none" cap="none" strike="noStrike">
              <a:solidFill>
                <a:schemeClr val="dk1"/>
              </a:solidFill>
              <a:latin typeface="Lato"/>
              <a:ea typeface="Lato"/>
              <a:cs typeface="Lato"/>
              <a:sym typeface="Lato"/>
            </a:endParaRPr>
          </a:p>
        </p:txBody>
      </p:sp>
      <p:sp>
        <p:nvSpPr>
          <p:cNvPr id="282" name="Google Shape;282;p27"/>
          <p:cNvSpPr txBox="1"/>
          <p:nvPr/>
        </p:nvSpPr>
        <p:spPr>
          <a:xfrm>
            <a:off x="6610125" y="3593915"/>
            <a:ext cx="1731000" cy="437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850">
                <a:solidFill>
                  <a:schemeClr val="dk2"/>
                </a:solidFill>
                <a:latin typeface="Lato"/>
                <a:ea typeface="Lato"/>
                <a:cs typeface="Lato"/>
                <a:sym typeface="Lato"/>
              </a:rPr>
              <a:t>El 75% cobra menos de €4.256.033</a:t>
            </a:r>
            <a:endParaRPr sz="800">
              <a:solidFill>
                <a:schemeClr val="accent1"/>
              </a:solidFill>
              <a:latin typeface="Lato"/>
              <a:ea typeface="Lato"/>
              <a:cs typeface="Lato"/>
              <a:sym typeface="Lato"/>
            </a:endParaRPr>
          </a:p>
        </p:txBody>
      </p:sp>
      <p:sp>
        <p:nvSpPr>
          <p:cNvPr id="283" name="Google Shape;283;p27"/>
          <p:cNvSpPr txBox="1"/>
          <p:nvPr/>
        </p:nvSpPr>
        <p:spPr>
          <a:xfrm>
            <a:off x="6690625" y="4138776"/>
            <a:ext cx="10074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1" lang="es" sz="2000">
                <a:solidFill>
                  <a:srgbClr val="0B5394"/>
                </a:solidFill>
                <a:latin typeface="Lato"/>
                <a:ea typeface="Lato"/>
                <a:cs typeface="Lato"/>
                <a:sym typeface="Lato"/>
              </a:rPr>
              <a:t>7</a:t>
            </a:r>
            <a:r>
              <a:rPr b="1" i="0" lang="es" sz="2000" u="none" cap="none" strike="noStrike">
                <a:solidFill>
                  <a:srgbClr val="0B5394"/>
                </a:solidFill>
                <a:latin typeface="Lato"/>
                <a:ea typeface="Lato"/>
                <a:cs typeface="Lato"/>
                <a:sym typeface="Lato"/>
              </a:rPr>
              <a:t>%</a:t>
            </a:r>
            <a:endParaRPr b="1" i="0" sz="2000" u="none" cap="none" strike="noStrike">
              <a:solidFill>
                <a:srgbClr val="0B5394"/>
              </a:solidFill>
              <a:latin typeface="Lato"/>
              <a:ea typeface="Lato"/>
              <a:cs typeface="Lato"/>
              <a:sym typeface="Lato"/>
            </a:endParaRPr>
          </a:p>
        </p:txBody>
      </p:sp>
      <p:sp>
        <p:nvSpPr>
          <p:cNvPr id="284" name="Google Shape;284;p27"/>
          <p:cNvSpPr txBox="1"/>
          <p:nvPr/>
        </p:nvSpPr>
        <p:spPr>
          <a:xfrm>
            <a:off x="6610950" y="4491300"/>
            <a:ext cx="1946700" cy="43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lang="es" sz="850">
                <a:solidFill>
                  <a:schemeClr val="dk2"/>
                </a:solidFill>
                <a:latin typeface="Lato"/>
                <a:ea typeface="Lato"/>
                <a:cs typeface="Lato"/>
                <a:sym typeface="Lato"/>
              </a:rPr>
              <a:t>Son jugadores con valores </a:t>
            </a:r>
            <a:r>
              <a:rPr lang="es" sz="850">
                <a:solidFill>
                  <a:schemeClr val="dk2"/>
                </a:solidFill>
                <a:latin typeface="Lato"/>
                <a:ea typeface="Lato"/>
                <a:cs typeface="Lato"/>
                <a:sym typeface="Lato"/>
              </a:rPr>
              <a:t>atípicos</a:t>
            </a:r>
            <a:r>
              <a:rPr lang="es" sz="850">
                <a:solidFill>
                  <a:schemeClr val="dk2"/>
                </a:solidFill>
                <a:latin typeface="Lato"/>
                <a:ea typeface="Lato"/>
                <a:cs typeface="Lato"/>
                <a:sym typeface="Lato"/>
              </a:rPr>
              <a:t> de valor. Valiendo </a:t>
            </a:r>
            <a:r>
              <a:rPr lang="es" sz="850">
                <a:solidFill>
                  <a:schemeClr val="dk2"/>
                </a:solidFill>
                <a:latin typeface="Lato"/>
                <a:ea typeface="Lato"/>
                <a:cs typeface="Lato"/>
                <a:sym typeface="Lato"/>
              </a:rPr>
              <a:t>más</a:t>
            </a:r>
            <a:r>
              <a:rPr lang="es" sz="850">
                <a:solidFill>
                  <a:schemeClr val="dk2"/>
                </a:solidFill>
                <a:latin typeface="Lato"/>
                <a:ea typeface="Lato"/>
                <a:cs typeface="Lato"/>
                <a:sym typeface="Lato"/>
              </a:rPr>
              <a:t> que €9.545.082</a:t>
            </a:r>
            <a:endParaRPr b="0" i="0" sz="800" u="none" cap="none" strike="noStrike">
              <a:solidFill>
                <a:schemeClr val="dk2"/>
              </a:solidFill>
              <a:latin typeface="Lato"/>
              <a:ea typeface="Lato"/>
              <a:cs typeface="Lato"/>
              <a:sym typeface="Lato"/>
            </a:endParaRPr>
          </a:p>
        </p:txBody>
      </p:sp>
      <p:grpSp>
        <p:nvGrpSpPr>
          <p:cNvPr id="285" name="Google Shape;285;p27"/>
          <p:cNvGrpSpPr/>
          <p:nvPr/>
        </p:nvGrpSpPr>
        <p:grpSpPr>
          <a:xfrm>
            <a:off x="820100" y="3356893"/>
            <a:ext cx="5739036" cy="640059"/>
            <a:chOff x="830389" y="2345225"/>
            <a:chExt cx="5849593" cy="891075"/>
          </a:xfrm>
        </p:grpSpPr>
        <p:sp>
          <p:nvSpPr>
            <p:cNvPr id="286" name="Google Shape;286;p27"/>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7"/>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7"/>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7"/>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7"/>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7"/>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7"/>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7"/>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7"/>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7"/>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7"/>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7"/>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7"/>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7"/>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7"/>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7"/>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7"/>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7"/>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7"/>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7"/>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7"/>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7"/>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7"/>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7"/>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7"/>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7"/>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7"/>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7"/>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7"/>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7"/>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7"/>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7"/>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7"/>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7"/>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7"/>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7"/>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7"/>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7"/>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7"/>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7"/>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7"/>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7"/>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7"/>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7"/>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7"/>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7"/>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7"/>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7"/>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7"/>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7"/>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7"/>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7"/>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7"/>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7"/>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7"/>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7"/>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7"/>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7"/>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7"/>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7"/>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7"/>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7"/>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7"/>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7"/>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7"/>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7"/>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7"/>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7"/>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7"/>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7"/>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7"/>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7"/>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7"/>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7"/>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7"/>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7"/>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7"/>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7"/>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7"/>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7"/>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7"/>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7"/>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7"/>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7"/>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7"/>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7"/>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27"/>
          <p:cNvSpPr/>
          <p:nvPr/>
        </p:nvSpPr>
        <p:spPr>
          <a:xfrm>
            <a:off x="820161" y="428894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7"/>
          <p:cNvSpPr/>
          <p:nvPr/>
        </p:nvSpPr>
        <p:spPr>
          <a:xfrm>
            <a:off x="1399247" y="428894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7"/>
          <p:cNvSpPr/>
          <p:nvPr/>
        </p:nvSpPr>
        <p:spPr>
          <a:xfrm>
            <a:off x="1978332" y="428894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7"/>
          <p:cNvSpPr/>
          <p:nvPr/>
        </p:nvSpPr>
        <p:spPr>
          <a:xfrm>
            <a:off x="2557418" y="428894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7"/>
          <p:cNvSpPr/>
          <p:nvPr/>
        </p:nvSpPr>
        <p:spPr>
          <a:xfrm>
            <a:off x="3136503" y="428894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7"/>
          <p:cNvSpPr/>
          <p:nvPr/>
        </p:nvSpPr>
        <p:spPr>
          <a:xfrm>
            <a:off x="6031913" y="4288929"/>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7"/>
          <p:cNvSpPr/>
          <p:nvPr/>
        </p:nvSpPr>
        <p:spPr>
          <a:xfrm>
            <a:off x="820161" y="435639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7"/>
          <p:cNvSpPr/>
          <p:nvPr/>
        </p:nvSpPr>
        <p:spPr>
          <a:xfrm>
            <a:off x="1399247" y="435639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7"/>
          <p:cNvSpPr/>
          <p:nvPr/>
        </p:nvSpPr>
        <p:spPr>
          <a:xfrm>
            <a:off x="1978332" y="435639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7"/>
          <p:cNvSpPr/>
          <p:nvPr/>
        </p:nvSpPr>
        <p:spPr>
          <a:xfrm>
            <a:off x="2557418" y="435639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7"/>
          <p:cNvSpPr/>
          <p:nvPr/>
        </p:nvSpPr>
        <p:spPr>
          <a:xfrm>
            <a:off x="3136503" y="435639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7"/>
          <p:cNvSpPr/>
          <p:nvPr/>
        </p:nvSpPr>
        <p:spPr>
          <a:xfrm>
            <a:off x="6031913" y="4356383"/>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7"/>
          <p:cNvSpPr/>
          <p:nvPr/>
        </p:nvSpPr>
        <p:spPr>
          <a:xfrm>
            <a:off x="820161" y="442385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7"/>
          <p:cNvSpPr/>
          <p:nvPr/>
        </p:nvSpPr>
        <p:spPr>
          <a:xfrm>
            <a:off x="1399247" y="442385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7"/>
          <p:cNvSpPr/>
          <p:nvPr/>
        </p:nvSpPr>
        <p:spPr>
          <a:xfrm>
            <a:off x="1978332" y="442385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7"/>
          <p:cNvSpPr/>
          <p:nvPr/>
        </p:nvSpPr>
        <p:spPr>
          <a:xfrm>
            <a:off x="2557418" y="442385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7"/>
          <p:cNvSpPr/>
          <p:nvPr/>
        </p:nvSpPr>
        <p:spPr>
          <a:xfrm>
            <a:off x="3136503" y="442385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7"/>
          <p:cNvSpPr/>
          <p:nvPr/>
        </p:nvSpPr>
        <p:spPr>
          <a:xfrm>
            <a:off x="6031913" y="4423839"/>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7"/>
          <p:cNvSpPr/>
          <p:nvPr/>
        </p:nvSpPr>
        <p:spPr>
          <a:xfrm>
            <a:off x="820161" y="449130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7"/>
          <p:cNvSpPr/>
          <p:nvPr/>
        </p:nvSpPr>
        <p:spPr>
          <a:xfrm>
            <a:off x="1399247" y="449130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7"/>
          <p:cNvSpPr/>
          <p:nvPr/>
        </p:nvSpPr>
        <p:spPr>
          <a:xfrm>
            <a:off x="1978332" y="449130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7"/>
          <p:cNvSpPr/>
          <p:nvPr/>
        </p:nvSpPr>
        <p:spPr>
          <a:xfrm>
            <a:off x="2557418" y="449130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7"/>
          <p:cNvSpPr/>
          <p:nvPr/>
        </p:nvSpPr>
        <p:spPr>
          <a:xfrm>
            <a:off x="3136503" y="449130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7"/>
          <p:cNvSpPr/>
          <p:nvPr/>
        </p:nvSpPr>
        <p:spPr>
          <a:xfrm>
            <a:off x="6031913" y="4491294"/>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7"/>
          <p:cNvSpPr/>
          <p:nvPr/>
        </p:nvSpPr>
        <p:spPr>
          <a:xfrm>
            <a:off x="820161" y="455876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7"/>
          <p:cNvSpPr/>
          <p:nvPr/>
        </p:nvSpPr>
        <p:spPr>
          <a:xfrm>
            <a:off x="1399247" y="455876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7"/>
          <p:cNvSpPr/>
          <p:nvPr/>
        </p:nvSpPr>
        <p:spPr>
          <a:xfrm>
            <a:off x="1978332" y="455876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7"/>
          <p:cNvSpPr/>
          <p:nvPr/>
        </p:nvSpPr>
        <p:spPr>
          <a:xfrm>
            <a:off x="2557418" y="455876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7"/>
          <p:cNvSpPr/>
          <p:nvPr/>
        </p:nvSpPr>
        <p:spPr>
          <a:xfrm>
            <a:off x="3136503" y="455876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7"/>
          <p:cNvSpPr/>
          <p:nvPr/>
        </p:nvSpPr>
        <p:spPr>
          <a:xfrm>
            <a:off x="6031913" y="4558749"/>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7"/>
          <p:cNvSpPr/>
          <p:nvPr/>
        </p:nvSpPr>
        <p:spPr>
          <a:xfrm>
            <a:off x="820161" y="462621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7"/>
          <p:cNvSpPr/>
          <p:nvPr/>
        </p:nvSpPr>
        <p:spPr>
          <a:xfrm>
            <a:off x="1399247" y="462621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7"/>
          <p:cNvSpPr/>
          <p:nvPr/>
        </p:nvSpPr>
        <p:spPr>
          <a:xfrm>
            <a:off x="1978332" y="462621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a:off x="2557418" y="462621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7"/>
          <p:cNvSpPr/>
          <p:nvPr/>
        </p:nvSpPr>
        <p:spPr>
          <a:xfrm>
            <a:off x="3136503" y="462621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7"/>
          <p:cNvSpPr/>
          <p:nvPr/>
        </p:nvSpPr>
        <p:spPr>
          <a:xfrm>
            <a:off x="6031913" y="4626204"/>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a:off x="820161" y="469367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a:off x="1399247" y="469367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7"/>
          <p:cNvSpPr/>
          <p:nvPr/>
        </p:nvSpPr>
        <p:spPr>
          <a:xfrm>
            <a:off x="1978332" y="469367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7"/>
          <p:cNvSpPr/>
          <p:nvPr/>
        </p:nvSpPr>
        <p:spPr>
          <a:xfrm>
            <a:off x="2557418" y="469367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7"/>
          <p:cNvSpPr/>
          <p:nvPr/>
        </p:nvSpPr>
        <p:spPr>
          <a:xfrm>
            <a:off x="3136503" y="469367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7"/>
          <p:cNvSpPr/>
          <p:nvPr/>
        </p:nvSpPr>
        <p:spPr>
          <a:xfrm>
            <a:off x="6031913" y="4693659"/>
            <a:ext cx="527100" cy="33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7"/>
          <p:cNvSpPr/>
          <p:nvPr/>
        </p:nvSpPr>
        <p:spPr>
          <a:xfrm>
            <a:off x="820161" y="476112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7"/>
          <p:cNvSpPr/>
          <p:nvPr/>
        </p:nvSpPr>
        <p:spPr>
          <a:xfrm>
            <a:off x="1399247" y="476112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7"/>
          <p:cNvSpPr/>
          <p:nvPr/>
        </p:nvSpPr>
        <p:spPr>
          <a:xfrm>
            <a:off x="1978332" y="476112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7"/>
          <p:cNvSpPr/>
          <p:nvPr/>
        </p:nvSpPr>
        <p:spPr>
          <a:xfrm>
            <a:off x="2557418" y="476112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7"/>
          <p:cNvSpPr/>
          <p:nvPr/>
        </p:nvSpPr>
        <p:spPr>
          <a:xfrm>
            <a:off x="3136503" y="476112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7"/>
          <p:cNvSpPr/>
          <p:nvPr/>
        </p:nvSpPr>
        <p:spPr>
          <a:xfrm>
            <a:off x="6031913" y="4761115"/>
            <a:ext cx="527100" cy="330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7"/>
          <p:cNvSpPr/>
          <p:nvPr/>
        </p:nvSpPr>
        <p:spPr>
          <a:xfrm>
            <a:off x="820161" y="482858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7"/>
          <p:cNvSpPr/>
          <p:nvPr/>
        </p:nvSpPr>
        <p:spPr>
          <a:xfrm>
            <a:off x="1399247" y="482858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7"/>
          <p:cNvSpPr/>
          <p:nvPr/>
        </p:nvSpPr>
        <p:spPr>
          <a:xfrm>
            <a:off x="1978332" y="482858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7"/>
          <p:cNvSpPr/>
          <p:nvPr/>
        </p:nvSpPr>
        <p:spPr>
          <a:xfrm>
            <a:off x="2557418" y="482858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7"/>
          <p:cNvSpPr/>
          <p:nvPr/>
        </p:nvSpPr>
        <p:spPr>
          <a:xfrm>
            <a:off x="3136503" y="482858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7"/>
          <p:cNvSpPr/>
          <p:nvPr/>
        </p:nvSpPr>
        <p:spPr>
          <a:xfrm>
            <a:off x="6031913" y="4828569"/>
            <a:ext cx="527100" cy="330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7"/>
          <p:cNvSpPr/>
          <p:nvPr/>
        </p:nvSpPr>
        <p:spPr>
          <a:xfrm>
            <a:off x="820161" y="489603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7"/>
          <p:cNvSpPr/>
          <p:nvPr/>
        </p:nvSpPr>
        <p:spPr>
          <a:xfrm>
            <a:off x="1399247" y="489603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7"/>
          <p:cNvSpPr/>
          <p:nvPr/>
        </p:nvSpPr>
        <p:spPr>
          <a:xfrm>
            <a:off x="1978332" y="489603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2557418" y="489603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3136503" y="489603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7"/>
          <p:cNvSpPr/>
          <p:nvPr/>
        </p:nvSpPr>
        <p:spPr>
          <a:xfrm>
            <a:off x="6031913" y="4896018"/>
            <a:ext cx="527100" cy="330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7"/>
          <p:cNvSpPr txBox="1"/>
          <p:nvPr/>
        </p:nvSpPr>
        <p:spPr>
          <a:xfrm>
            <a:off x="6592837" y="2394326"/>
            <a:ext cx="1007400" cy="33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1" i="0" lang="es" sz="2000" u="none" cap="none" strike="noStrike">
                <a:solidFill>
                  <a:srgbClr val="0B5394"/>
                </a:solidFill>
                <a:latin typeface="Lato"/>
                <a:ea typeface="Lato"/>
                <a:cs typeface="Lato"/>
                <a:sym typeface="Lato"/>
              </a:rPr>
              <a:t>5</a:t>
            </a:r>
            <a:r>
              <a:rPr b="1" lang="es" sz="2000">
                <a:solidFill>
                  <a:srgbClr val="0B5394"/>
                </a:solidFill>
                <a:latin typeface="Lato"/>
                <a:ea typeface="Lato"/>
                <a:cs typeface="Lato"/>
                <a:sym typeface="Lato"/>
              </a:rPr>
              <a:t>0</a:t>
            </a:r>
            <a:r>
              <a:rPr b="1" i="0" lang="es" sz="2000" u="none" cap="none" strike="noStrike">
                <a:solidFill>
                  <a:srgbClr val="0B5394"/>
                </a:solidFill>
                <a:latin typeface="Lato"/>
                <a:ea typeface="Lato"/>
                <a:cs typeface="Lato"/>
                <a:sym typeface="Lato"/>
              </a:rPr>
              <a:t>%</a:t>
            </a:r>
            <a:endParaRPr b="1" i="0" sz="2000" u="none" cap="none" strike="noStrike">
              <a:solidFill>
                <a:srgbClr val="0B5394"/>
              </a:solidFill>
              <a:latin typeface="Lato"/>
              <a:ea typeface="Lato"/>
              <a:cs typeface="Lato"/>
              <a:sym typeface="Lato"/>
            </a:endParaRPr>
          </a:p>
        </p:txBody>
      </p:sp>
      <p:sp>
        <p:nvSpPr>
          <p:cNvPr id="447" name="Google Shape;447;p27"/>
          <p:cNvSpPr txBox="1"/>
          <p:nvPr/>
        </p:nvSpPr>
        <p:spPr>
          <a:xfrm>
            <a:off x="6592825" y="2736577"/>
            <a:ext cx="1731000" cy="995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850">
                <a:solidFill>
                  <a:schemeClr val="dk2"/>
                </a:solidFill>
                <a:latin typeface="Lato"/>
                <a:ea typeface="Lato"/>
                <a:cs typeface="Lato"/>
                <a:sym typeface="Lato"/>
              </a:rPr>
              <a:t>El 50% cobran entre €730.000 y €</a:t>
            </a:r>
            <a:r>
              <a:rPr lang="es" sz="850">
                <a:solidFill>
                  <a:schemeClr val="dk2"/>
                </a:solidFill>
                <a:latin typeface="Lato"/>
                <a:ea typeface="Lato"/>
                <a:cs typeface="Lato"/>
                <a:sym typeface="Lato"/>
              </a:rPr>
              <a:t>4.256.033</a:t>
            </a:r>
            <a:endParaRPr sz="850">
              <a:solidFill>
                <a:schemeClr val="dk2"/>
              </a:solidFill>
              <a:latin typeface="Lato"/>
              <a:ea typeface="Lato"/>
              <a:cs typeface="Lato"/>
              <a:sym typeface="Lato"/>
            </a:endParaRPr>
          </a:p>
          <a:p>
            <a:pPr indent="0" lvl="0" marL="0" marR="0" rtl="0" algn="l">
              <a:lnSpc>
                <a:spcPct val="115000"/>
              </a:lnSpc>
              <a:spcBef>
                <a:spcPts val="0"/>
              </a:spcBef>
              <a:spcAft>
                <a:spcPts val="1600"/>
              </a:spcAft>
              <a:buClr>
                <a:srgbClr val="000000"/>
              </a:buClr>
              <a:buSzPts val="1100"/>
              <a:buFont typeface="Arial"/>
              <a:buNone/>
            </a:pPr>
            <a:r>
              <a:t/>
            </a:r>
            <a:endParaRPr sz="800">
              <a:solidFill>
                <a:schemeClr val="accent1"/>
              </a:solidFill>
              <a:latin typeface="Lato"/>
              <a:ea typeface="Lato"/>
              <a:cs typeface="Lato"/>
              <a:sym typeface="Lato"/>
            </a:endParaRPr>
          </a:p>
        </p:txBody>
      </p:sp>
      <p:sp>
        <p:nvSpPr>
          <p:cNvPr id="448" name="Google Shape;448;p27"/>
          <p:cNvSpPr/>
          <p:nvPr/>
        </p:nvSpPr>
        <p:spPr>
          <a:xfrm>
            <a:off x="802874" y="249059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7"/>
          <p:cNvSpPr/>
          <p:nvPr/>
        </p:nvSpPr>
        <p:spPr>
          <a:xfrm>
            <a:off x="1381959" y="249059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7"/>
          <p:cNvSpPr/>
          <p:nvPr/>
        </p:nvSpPr>
        <p:spPr>
          <a:xfrm>
            <a:off x="1961045" y="249059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7"/>
          <p:cNvSpPr/>
          <p:nvPr/>
        </p:nvSpPr>
        <p:spPr>
          <a:xfrm>
            <a:off x="2540130" y="249059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7"/>
          <p:cNvSpPr/>
          <p:nvPr/>
        </p:nvSpPr>
        <p:spPr>
          <a:xfrm>
            <a:off x="3119216" y="249059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a:off x="3698300" y="249059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7"/>
          <p:cNvSpPr/>
          <p:nvPr/>
        </p:nvSpPr>
        <p:spPr>
          <a:xfrm>
            <a:off x="4277386" y="249059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p:nvPr/>
        </p:nvSpPr>
        <p:spPr>
          <a:xfrm>
            <a:off x="4856471" y="249059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7"/>
          <p:cNvSpPr/>
          <p:nvPr/>
        </p:nvSpPr>
        <p:spPr>
          <a:xfrm>
            <a:off x="5435557" y="249059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7"/>
          <p:cNvSpPr/>
          <p:nvPr/>
        </p:nvSpPr>
        <p:spPr>
          <a:xfrm>
            <a:off x="6014642" y="249059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7"/>
          <p:cNvSpPr/>
          <p:nvPr/>
        </p:nvSpPr>
        <p:spPr>
          <a:xfrm>
            <a:off x="802874" y="255804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7"/>
          <p:cNvSpPr/>
          <p:nvPr/>
        </p:nvSpPr>
        <p:spPr>
          <a:xfrm>
            <a:off x="1381959" y="255804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7"/>
          <p:cNvSpPr/>
          <p:nvPr/>
        </p:nvSpPr>
        <p:spPr>
          <a:xfrm>
            <a:off x="1961045" y="255804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7"/>
          <p:cNvSpPr/>
          <p:nvPr/>
        </p:nvSpPr>
        <p:spPr>
          <a:xfrm>
            <a:off x="2540130" y="255804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7"/>
          <p:cNvSpPr/>
          <p:nvPr/>
        </p:nvSpPr>
        <p:spPr>
          <a:xfrm>
            <a:off x="3119216" y="255804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7"/>
          <p:cNvSpPr/>
          <p:nvPr/>
        </p:nvSpPr>
        <p:spPr>
          <a:xfrm>
            <a:off x="3698300" y="255804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7"/>
          <p:cNvSpPr/>
          <p:nvPr/>
        </p:nvSpPr>
        <p:spPr>
          <a:xfrm>
            <a:off x="4277386" y="255804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7"/>
          <p:cNvSpPr/>
          <p:nvPr/>
        </p:nvSpPr>
        <p:spPr>
          <a:xfrm>
            <a:off x="4856471" y="255804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7"/>
          <p:cNvSpPr/>
          <p:nvPr/>
        </p:nvSpPr>
        <p:spPr>
          <a:xfrm>
            <a:off x="5435557" y="255804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7"/>
          <p:cNvSpPr/>
          <p:nvPr/>
        </p:nvSpPr>
        <p:spPr>
          <a:xfrm>
            <a:off x="6014642" y="255804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7"/>
          <p:cNvSpPr/>
          <p:nvPr/>
        </p:nvSpPr>
        <p:spPr>
          <a:xfrm>
            <a:off x="802874" y="262550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7"/>
          <p:cNvSpPr/>
          <p:nvPr/>
        </p:nvSpPr>
        <p:spPr>
          <a:xfrm>
            <a:off x="1381959" y="262550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7"/>
          <p:cNvSpPr/>
          <p:nvPr/>
        </p:nvSpPr>
        <p:spPr>
          <a:xfrm>
            <a:off x="1961045" y="262550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7"/>
          <p:cNvSpPr/>
          <p:nvPr/>
        </p:nvSpPr>
        <p:spPr>
          <a:xfrm>
            <a:off x="2540130" y="262550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7"/>
          <p:cNvSpPr/>
          <p:nvPr/>
        </p:nvSpPr>
        <p:spPr>
          <a:xfrm>
            <a:off x="3119216" y="2625501"/>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7"/>
          <p:cNvSpPr/>
          <p:nvPr/>
        </p:nvSpPr>
        <p:spPr>
          <a:xfrm>
            <a:off x="3698300" y="262550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
          <p:cNvSpPr/>
          <p:nvPr/>
        </p:nvSpPr>
        <p:spPr>
          <a:xfrm>
            <a:off x="4277386" y="262550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7"/>
          <p:cNvSpPr/>
          <p:nvPr/>
        </p:nvSpPr>
        <p:spPr>
          <a:xfrm>
            <a:off x="4856471" y="262550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7"/>
          <p:cNvSpPr/>
          <p:nvPr/>
        </p:nvSpPr>
        <p:spPr>
          <a:xfrm>
            <a:off x="5435557" y="262550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7"/>
          <p:cNvSpPr/>
          <p:nvPr/>
        </p:nvSpPr>
        <p:spPr>
          <a:xfrm>
            <a:off x="6014642" y="2625501"/>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7"/>
          <p:cNvSpPr/>
          <p:nvPr/>
        </p:nvSpPr>
        <p:spPr>
          <a:xfrm>
            <a:off x="802874" y="269295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7"/>
          <p:cNvSpPr/>
          <p:nvPr/>
        </p:nvSpPr>
        <p:spPr>
          <a:xfrm>
            <a:off x="1381959" y="269295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7"/>
          <p:cNvSpPr/>
          <p:nvPr/>
        </p:nvSpPr>
        <p:spPr>
          <a:xfrm>
            <a:off x="1961045" y="269295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7"/>
          <p:cNvSpPr/>
          <p:nvPr/>
        </p:nvSpPr>
        <p:spPr>
          <a:xfrm>
            <a:off x="2540130" y="269295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7"/>
          <p:cNvSpPr/>
          <p:nvPr/>
        </p:nvSpPr>
        <p:spPr>
          <a:xfrm>
            <a:off x="3119216" y="2692956"/>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7"/>
          <p:cNvSpPr/>
          <p:nvPr/>
        </p:nvSpPr>
        <p:spPr>
          <a:xfrm>
            <a:off x="3698300" y="269295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a:off x="4277386" y="269295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7"/>
          <p:cNvSpPr/>
          <p:nvPr/>
        </p:nvSpPr>
        <p:spPr>
          <a:xfrm>
            <a:off x="4856471" y="269295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7"/>
          <p:cNvSpPr/>
          <p:nvPr/>
        </p:nvSpPr>
        <p:spPr>
          <a:xfrm>
            <a:off x="5435557" y="269295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7"/>
          <p:cNvSpPr/>
          <p:nvPr/>
        </p:nvSpPr>
        <p:spPr>
          <a:xfrm>
            <a:off x="6014642" y="2692956"/>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7"/>
          <p:cNvSpPr/>
          <p:nvPr/>
        </p:nvSpPr>
        <p:spPr>
          <a:xfrm>
            <a:off x="802874" y="276041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7"/>
          <p:cNvSpPr/>
          <p:nvPr/>
        </p:nvSpPr>
        <p:spPr>
          <a:xfrm>
            <a:off x="1381959" y="276041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7"/>
          <p:cNvSpPr/>
          <p:nvPr/>
        </p:nvSpPr>
        <p:spPr>
          <a:xfrm>
            <a:off x="1961045" y="276041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7"/>
          <p:cNvSpPr/>
          <p:nvPr/>
        </p:nvSpPr>
        <p:spPr>
          <a:xfrm>
            <a:off x="2540130" y="276041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7"/>
          <p:cNvSpPr/>
          <p:nvPr/>
        </p:nvSpPr>
        <p:spPr>
          <a:xfrm>
            <a:off x="3119216" y="276041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7"/>
          <p:cNvSpPr/>
          <p:nvPr/>
        </p:nvSpPr>
        <p:spPr>
          <a:xfrm>
            <a:off x="3698300" y="276041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7"/>
          <p:cNvSpPr/>
          <p:nvPr/>
        </p:nvSpPr>
        <p:spPr>
          <a:xfrm>
            <a:off x="4277386" y="276041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7"/>
          <p:cNvSpPr/>
          <p:nvPr/>
        </p:nvSpPr>
        <p:spPr>
          <a:xfrm>
            <a:off x="4856471" y="276041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7"/>
          <p:cNvSpPr/>
          <p:nvPr/>
        </p:nvSpPr>
        <p:spPr>
          <a:xfrm>
            <a:off x="5435557" y="276041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7"/>
          <p:cNvSpPr/>
          <p:nvPr/>
        </p:nvSpPr>
        <p:spPr>
          <a:xfrm>
            <a:off x="6014642" y="276041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7"/>
          <p:cNvSpPr/>
          <p:nvPr/>
        </p:nvSpPr>
        <p:spPr>
          <a:xfrm>
            <a:off x="802874" y="282786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7"/>
          <p:cNvSpPr/>
          <p:nvPr/>
        </p:nvSpPr>
        <p:spPr>
          <a:xfrm>
            <a:off x="1381959" y="282786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7"/>
          <p:cNvSpPr/>
          <p:nvPr/>
        </p:nvSpPr>
        <p:spPr>
          <a:xfrm>
            <a:off x="1961045" y="282786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7"/>
          <p:cNvSpPr/>
          <p:nvPr/>
        </p:nvSpPr>
        <p:spPr>
          <a:xfrm>
            <a:off x="2540130" y="282786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7"/>
          <p:cNvSpPr/>
          <p:nvPr/>
        </p:nvSpPr>
        <p:spPr>
          <a:xfrm>
            <a:off x="3119216" y="282786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7"/>
          <p:cNvSpPr/>
          <p:nvPr/>
        </p:nvSpPr>
        <p:spPr>
          <a:xfrm>
            <a:off x="3698300" y="282786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7"/>
          <p:cNvSpPr/>
          <p:nvPr/>
        </p:nvSpPr>
        <p:spPr>
          <a:xfrm>
            <a:off x="4277386" y="282786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7"/>
          <p:cNvSpPr/>
          <p:nvPr/>
        </p:nvSpPr>
        <p:spPr>
          <a:xfrm>
            <a:off x="4856471" y="282786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7"/>
          <p:cNvSpPr/>
          <p:nvPr/>
        </p:nvSpPr>
        <p:spPr>
          <a:xfrm>
            <a:off x="5435557" y="282786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7"/>
          <p:cNvSpPr/>
          <p:nvPr/>
        </p:nvSpPr>
        <p:spPr>
          <a:xfrm>
            <a:off x="6014642" y="282786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7"/>
          <p:cNvSpPr/>
          <p:nvPr/>
        </p:nvSpPr>
        <p:spPr>
          <a:xfrm>
            <a:off x="802874" y="289532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7"/>
          <p:cNvSpPr/>
          <p:nvPr/>
        </p:nvSpPr>
        <p:spPr>
          <a:xfrm>
            <a:off x="1381959" y="289532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7"/>
          <p:cNvSpPr/>
          <p:nvPr/>
        </p:nvSpPr>
        <p:spPr>
          <a:xfrm>
            <a:off x="1961045" y="289532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7"/>
          <p:cNvSpPr/>
          <p:nvPr/>
        </p:nvSpPr>
        <p:spPr>
          <a:xfrm>
            <a:off x="2540130" y="289532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7"/>
          <p:cNvSpPr/>
          <p:nvPr/>
        </p:nvSpPr>
        <p:spPr>
          <a:xfrm>
            <a:off x="3119216" y="289532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7"/>
          <p:cNvSpPr/>
          <p:nvPr/>
        </p:nvSpPr>
        <p:spPr>
          <a:xfrm>
            <a:off x="3698300" y="289532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7"/>
          <p:cNvSpPr/>
          <p:nvPr/>
        </p:nvSpPr>
        <p:spPr>
          <a:xfrm>
            <a:off x="4277386" y="289532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7"/>
          <p:cNvSpPr/>
          <p:nvPr/>
        </p:nvSpPr>
        <p:spPr>
          <a:xfrm>
            <a:off x="4856471" y="289532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7"/>
          <p:cNvSpPr/>
          <p:nvPr/>
        </p:nvSpPr>
        <p:spPr>
          <a:xfrm>
            <a:off x="5435557" y="289532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7"/>
          <p:cNvSpPr/>
          <p:nvPr/>
        </p:nvSpPr>
        <p:spPr>
          <a:xfrm>
            <a:off x="6014642" y="289532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7"/>
          <p:cNvSpPr/>
          <p:nvPr/>
        </p:nvSpPr>
        <p:spPr>
          <a:xfrm>
            <a:off x="802874"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7"/>
          <p:cNvSpPr/>
          <p:nvPr/>
        </p:nvSpPr>
        <p:spPr>
          <a:xfrm>
            <a:off x="1381959"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7"/>
          <p:cNvSpPr/>
          <p:nvPr/>
        </p:nvSpPr>
        <p:spPr>
          <a:xfrm>
            <a:off x="1961045"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7"/>
          <p:cNvSpPr/>
          <p:nvPr/>
        </p:nvSpPr>
        <p:spPr>
          <a:xfrm>
            <a:off x="2540130"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7"/>
          <p:cNvSpPr/>
          <p:nvPr/>
        </p:nvSpPr>
        <p:spPr>
          <a:xfrm>
            <a:off x="3119216"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7"/>
          <p:cNvSpPr/>
          <p:nvPr/>
        </p:nvSpPr>
        <p:spPr>
          <a:xfrm>
            <a:off x="3698300" y="2962777"/>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7"/>
          <p:cNvSpPr/>
          <p:nvPr/>
        </p:nvSpPr>
        <p:spPr>
          <a:xfrm>
            <a:off x="4277386" y="296277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7"/>
          <p:cNvSpPr/>
          <p:nvPr/>
        </p:nvSpPr>
        <p:spPr>
          <a:xfrm>
            <a:off x="4856471" y="296277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7"/>
          <p:cNvSpPr/>
          <p:nvPr/>
        </p:nvSpPr>
        <p:spPr>
          <a:xfrm>
            <a:off x="5435557" y="296277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7"/>
          <p:cNvSpPr/>
          <p:nvPr/>
        </p:nvSpPr>
        <p:spPr>
          <a:xfrm>
            <a:off x="6014642" y="2962777"/>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7"/>
          <p:cNvSpPr/>
          <p:nvPr/>
        </p:nvSpPr>
        <p:spPr>
          <a:xfrm>
            <a:off x="802874"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7"/>
          <p:cNvSpPr/>
          <p:nvPr/>
        </p:nvSpPr>
        <p:spPr>
          <a:xfrm>
            <a:off x="1381959"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7"/>
          <p:cNvSpPr/>
          <p:nvPr/>
        </p:nvSpPr>
        <p:spPr>
          <a:xfrm>
            <a:off x="1961045"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7"/>
          <p:cNvSpPr/>
          <p:nvPr/>
        </p:nvSpPr>
        <p:spPr>
          <a:xfrm>
            <a:off x="2540130"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7"/>
          <p:cNvSpPr/>
          <p:nvPr/>
        </p:nvSpPr>
        <p:spPr>
          <a:xfrm>
            <a:off x="3119216"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7"/>
          <p:cNvSpPr/>
          <p:nvPr/>
        </p:nvSpPr>
        <p:spPr>
          <a:xfrm>
            <a:off x="3698300" y="3030232"/>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7"/>
          <p:cNvSpPr/>
          <p:nvPr/>
        </p:nvSpPr>
        <p:spPr>
          <a:xfrm>
            <a:off x="4277386" y="303023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7"/>
          <p:cNvSpPr/>
          <p:nvPr/>
        </p:nvSpPr>
        <p:spPr>
          <a:xfrm>
            <a:off x="4856471" y="303023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7"/>
          <p:cNvSpPr/>
          <p:nvPr/>
        </p:nvSpPr>
        <p:spPr>
          <a:xfrm>
            <a:off x="5435557" y="303023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7"/>
          <p:cNvSpPr/>
          <p:nvPr/>
        </p:nvSpPr>
        <p:spPr>
          <a:xfrm>
            <a:off x="6014642" y="3030232"/>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7"/>
          <p:cNvSpPr/>
          <p:nvPr/>
        </p:nvSpPr>
        <p:spPr>
          <a:xfrm>
            <a:off x="802874"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7"/>
          <p:cNvSpPr/>
          <p:nvPr/>
        </p:nvSpPr>
        <p:spPr>
          <a:xfrm>
            <a:off x="1381959"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7"/>
          <p:cNvSpPr/>
          <p:nvPr/>
        </p:nvSpPr>
        <p:spPr>
          <a:xfrm>
            <a:off x="1961045"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7"/>
          <p:cNvSpPr/>
          <p:nvPr/>
        </p:nvSpPr>
        <p:spPr>
          <a:xfrm>
            <a:off x="2540130"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7"/>
          <p:cNvSpPr/>
          <p:nvPr/>
        </p:nvSpPr>
        <p:spPr>
          <a:xfrm>
            <a:off x="3119216"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7"/>
          <p:cNvSpPr/>
          <p:nvPr/>
        </p:nvSpPr>
        <p:spPr>
          <a:xfrm>
            <a:off x="3698300" y="3097680"/>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a:off x="4277386" y="3097680"/>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7"/>
          <p:cNvSpPr/>
          <p:nvPr/>
        </p:nvSpPr>
        <p:spPr>
          <a:xfrm>
            <a:off x="4856471" y="3097680"/>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7"/>
          <p:cNvSpPr/>
          <p:nvPr/>
        </p:nvSpPr>
        <p:spPr>
          <a:xfrm>
            <a:off x="5435557" y="3097680"/>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a:off x="6014642" y="3097680"/>
            <a:ext cx="527145" cy="3297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27"/>
          <p:cNvGrpSpPr/>
          <p:nvPr/>
        </p:nvGrpSpPr>
        <p:grpSpPr>
          <a:xfrm>
            <a:off x="3715586" y="4288941"/>
            <a:ext cx="2264401" cy="640059"/>
            <a:chOff x="5809936" y="4687029"/>
            <a:chExt cx="2264401" cy="640059"/>
          </a:xfrm>
        </p:grpSpPr>
        <p:sp>
          <p:nvSpPr>
            <p:cNvPr id="549" name="Google Shape;549;p27"/>
            <p:cNvSpPr/>
            <p:nvPr/>
          </p:nvSpPr>
          <p:spPr>
            <a:xfrm>
              <a:off x="5809936" y="468702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7"/>
            <p:cNvSpPr/>
            <p:nvPr/>
          </p:nvSpPr>
          <p:spPr>
            <a:xfrm>
              <a:off x="6389022" y="468702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
            <p:cNvSpPr/>
            <p:nvPr/>
          </p:nvSpPr>
          <p:spPr>
            <a:xfrm>
              <a:off x="6968107" y="468702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a:off x="7547193" y="468702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a:off x="5809936" y="4754483"/>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a:off x="6389022" y="4754483"/>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p:nvPr/>
          </p:nvSpPr>
          <p:spPr>
            <a:xfrm>
              <a:off x="6968107" y="4754483"/>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7"/>
            <p:cNvSpPr/>
            <p:nvPr/>
          </p:nvSpPr>
          <p:spPr>
            <a:xfrm>
              <a:off x="7547193" y="4754483"/>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
            <p:cNvSpPr/>
            <p:nvPr/>
          </p:nvSpPr>
          <p:spPr>
            <a:xfrm>
              <a:off x="5809936" y="482193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a:off x="6389022" y="482193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7"/>
            <p:cNvSpPr/>
            <p:nvPr/>
          </p:nvSpPr>
          <p:spPr>
            <a:xfrm>
              <a:off x="6968107" y="482193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7"/>
            <p:cNvSpPr/>
            <p:nvPr/>
          </p:nvSpPr>
          <p:spPr>
            <a:xfrm>
              <a:off x="7547193" y="482193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7"/>
            <p:cNvSpPr/>
            <p:nvPr/>
          </p:nvSpPr>
          <p:spPr>
            <a:xfrm>
              <a:off x="5809936" y="488939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7"/>
            <p:cNvSpPr/>
            <p:nvPr/>
          </p:nvSpPr>
          <p:spPr>
            <a:xfrm>
              <a:off x="6389022" y="488939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7"/>
            <p:cNvSpPr/>
            <p:nvPr/>
          </p:nvSpPr>
          <p:spPr>
            <a:xfrm>
              <a:off x="6968107" y="488939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7"/>
            <p:cNvSpPr/>
            <p:nvPr/>
          </p:nvSpPr>
          <p:spPr>
            <a:xfrm>
              <a:off x="7547193" y="488939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7"/>
            <p:cNvSpPr/>
            <p:nvPr/>
          </p:nvSpPr>
          <p:spPr>
            <a:xfrm>
              <a:off x="5809936" y="495684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7"/>
            <p:cNvSpPr/>
            <p:nvPr/>
          </p:nvSpPr>
          <p:spPr>
            <a:xfrm>
              <a:off x="6389022" y="495684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7"/>
            <p:cNvSpPr/>
            <p:nvPr/>
          </p:nvSpPr>
          <p:spPr>
            <a:xfrm>
              <a:off x="6968107" y="495684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7"/>
            <p:cNvSpPr/>
            <p:nvPr/>
          </p:nvSpPr>
          <p:spPr>
            <a:xfrm>
              <a:off x="7547193" y="495684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a:off x="5809936" y="502430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a:off x="6389022" y="502430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a:off x="6968107" y="502430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7"/>
            <p:cNvSpPr/>
            <p:nvPr/>
          </p:nvSpPr>
          <p:spPr>
            <a:xfrm>
              <a:off x="7547193" y="5024304"/>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7"/>
            <p:cNvSpPr/>
            <p:nvPr/>
          </p:nvSpPr>
          <p:spPr>
            <a:xfrm>
              <a:off x="5809936" y="509175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7"/>
            <p:cNvSpPr/>
            <p:nvPr/>
          </p:nvSpPr>
          <p:spPr>
            <a:xfrm>
              <a:off x="6389022" y="509175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7"/>
            <p:cNvSpPr/>
            <p:nvPr/>
          </p:nvSpPr>
          <p:spPr>
            <a:xfrm>
              <a:off x="6968107" y="509175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7"/>
            <p:cNvSpPr/>
            <p:nvPr/>
          </p:nvSpPr>
          <p:spPr>
            <a:xfrm>
              <a:off x="7547193" y="509175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7"/>
            <p:cNvSpPr/>
            <p:nvPr/>
          </p:nvSpPr>
          <p:spPr>
            <a:xfrm>
              <a:off x="5809936" y="5159215"/>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7"/>
            <p:cNvSpPr/>
            <p:nvPr/>
          </p:nvSpPr>
          <p:spPr>
            <a:xfrm>
              <a:off x="6389022" y="5159215"/>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7"/>
            <p:cNvSpPr/>
            <p:nvPr/>
          </p:nvSpPr>
          <p:spPr>
            <a:xfrm>
              <a:off x="6968107" y="5159215"/>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7"/>
            <p:cNvSpPr/>
            <p:nvPr/>
          </p:nvSpPr>
          <p:spPr>
            <a:xfrm>
              <a:off x="7547193" y="5159215"/>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7"/>
            <p:cNvSpPr/>
            <p:nvPr/>
          </p:nvSpPr>
          <p:spPr>
            <a:xfrm>
              <a:off x="5809936" y="522666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7"/>
            <p:cNvSpPr/>
            <p:nvPr/>
          </p:nvSpPr>
          <p:spPr>
            <a:xfrm>
              <a:off x="6389022" y="522666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7"/>
            <p:cNvSpPr/>
            <p:nvPr/>
          </p:nvSpPr>
          <p:spPr>
            <a:xfrm>
              <a:off x="6968107" y="522666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7"/>
            <p:cNvSpPr/>
            <p:nvPr/>
          </p:nvSpPr>
          <p:spPr>
            <a:xfrm>
              <a:off x="7547193" y="5226669"/>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7"/>
            <p:cNvSpPr/>
            <p:nvPr/>
          </p:nvSpPr>
          <p:spPr>
            <a:xfrm>
              <a:off x="5809936" y="5294118"/>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7"/>
            <p:cNvSpPr/>
            <p:nvPr/>
          </p:nvSpPr>
          <p:spPr>
            <a:xfrm>
              <a:off x="6389022" y="5294118"/>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7"/>
            <p:cNvSpPr/>
            <p:nvPr/>
          </p:nvSpPr>
          <p:spPr>
            <a:xfrm>
              <a:off x="6968107" y="5294118"/>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a:off x="7547193" y="5294118"/>
              <a:ext cx="527145" cy="3297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9" name="Google Shape;589;p27"/>
          <p:cNvPicPr preferRelativeResize="0"/>
          <p:nvPr/>
        </p:nvPicPr>
        <p:blipFill rotWithShape="1">
          <a:blip r:embed="rId3">
            <a:alphaModFix/>
          </a:blip>
          <a:srcRect b="2515" l="0" r="0" t="0"/>
          <a:stretch/>
        </p:blipFill>
        <p:spPr>
          <a:xfrm>
            <a:off x="0" y="0"/>
            <a:ext cx="9144001" cy="2394325"/>
          </a:xfrm>
          <a:prstGeom prst="rect">
            <a:avLst/>
          </a:prstGeom>
          <a:noFill/>
          <a:ln cap="flat" cmpd="sng" w="9525">
            <a:solidFill>
              <a:srgbClr val="38761D"/>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28"/>
          <p:cNvPicPr preferRelativeResize="0"/>
          <p:nvPr/>
        </p:nvPicPr>
        <p:blipFill>
          <a:blip r:embed="rId3">
            <a:alphaModFix/>
          </a:blip>
          <a:stretch>
            <a:fillRect/>
          </a:stretch>
        </p:blipFill>
        <p:spPr>
          <a:xfrm>
            <a:off x="3267708" y="0"/>
            <a:ext cx="5819366" cy="5143499"/>
          </a:xfrm>
          <a:prstGeom prst="rect">
            <a:avLst/>
          </a:prstGeom>
          <a:noFill/>
          <a:ln>
            <a:noFill/>
          </a:ln>
        </p:spPr>
      </p:pic>
      <p:sp>
        <p:nvSpPr>
          <p:cNvPr id="595" name="Google Shape;595;p28"/>
          <p:cNvSpPr txBox="1"/>
          <p:nvPr/>
        </p:nvSpPr>
        <p:spPr>
          <a:xfrm>
            <a:off x="0" y="1341350"/>
            <a:ext cx="3479700" cy="3575400"/>
          </a:xfrm>
          <a:prstGeom prst="rect">
            <a:avLst/>
          </a:prstGeom>
          <a:noFill/>
          <a:ln>
            <a:noFill/>
          </a:ln>
        </p:spPr>
        <p:txBody>
          <a:bodyPr anchorCtr="0" anchor="t" bIns="91425" lIns="91425" spcFirstLastPara="1" rIns="91425" wrap="square" tIns="91425">
            <a:spAutoFit/>
          </a:bodyPr>
          <a:lstStyle/>
          <a:p>
            <a:pPr indent="-288925" lvl="0" marL="457200" rtl="0" algn="l">
              <a:lnSpc>
                <a:spcPct val="135714"/>
              </a:lnSpc>
              <a:spcBef>
                <a:spcPts val="0"/>
              </a:spcBef>
              <a:spcAft>
                <a:spcPts val="0"/>
              </a:spcAft>
              <a:buClr>
                <a:schemeClr val="dk2"/>
              </a:buClr>
              <a:buSzPts val="950"/>
              <a:buFont typeface="Lato"/>
              <a:buChar char="●"/>
            </a:pPr>
            <a:r>
              <a:rPr b="1" lang="es" sz="950">
                <a:solidFill>
                  <a:schemeClr val="dk2"/>
                </a:solidFill>
                <a:latin typeface="Lato"/>
                <a:ea typeface="Lato"/>
                <a:cs typeface="Lato"/>
                <a:sym typeface="Lato"/>
              </a:rPr>
              <a:t>Minutos jugados y la cantidad de veces que la toca un jugador tiene correlaciones altas con varias variables ya que a mayor tiempo jugado </a:t>
            </a:r>
            <a:r>
              <a:rPr b="1" lang="es" sz="950">
                <a:solidFill>
                  <a:schemeClr val="dk2"/>
                </a:solidFill>
                <a:latin typeface="Lato"/>
                <a:ea typeface="Lato"/>
                <a:cs typeface="Lato"/>
                <a:sym typeface="Lato"/>
              </a:rPr>
              <a:t>más</a:t>
            </a:r>
            <a:r>
              <a:rPr b="1" lang="es" sz="950">
                <a:solidFill>
                  <a:schemeClr val="dk2"/>
                </a:solidFill>
                <a:latin typeface="Lato"/>
                <a:ea typeface="Lato"/>
                <a:cs typeface="Lato"/>
                <a:sym typeface="Lato"/>
              </a:rPr>
              <a:t> posibilidades de hacer más cosas como </a:t>
            </a:r>
            <a:r>
              <a:rPr b="1" lang="es" sz="950">
                <a:solidFill>
                  <a:schemeClr val="dk2"/>
                </a:solidFill>
                <a:latin typeface="Lato"/>
                <a:ea typeface="Lato"/>
                <a:cs typeface="Lato"/>
                <a:sym typeface="Lato"/>
              </a:rPr>
              <a:t>así</a:t>
            </a:r>
            <a:r>
              <a:rPr b="1" lang="es" sz="950">
                <a:solidFill>
                  <a:schemeClr val="dk2"/>
                </a:solidFill>
                <a:latin typeface="Lato"/>
                <a:ea typeface="Lato"/>
                <a:cs typeface="Lato"/>
                <a:sym typeface="Lato"/>
              </a:rPr>
              <a:t> mientras más la toca el jugador dará un mayor </a:t>
            </a:r>
            <a:r>
              <a:rPr b="1" lang="es" sz="950">
                <a:solidFill>
                  <a:schemeClr val="dk2"/>
                </a:solidFill>
                <a:latin typeface="Lato"/>
                <a:ea typeface="Lato"/>
                <a:cs typeface="Lato"/>
                <a:sym typeface="Lato"/>
              </a:rPr>
              <a:t>número</a:t>
            </a:r>
            <a:r>
              <a:rPr b="1" lang="es" sz="950">
                <a:solidFill>
                  <a:schemeClr val="dk2"/>
                </a:solidFill>
                <a:latin typeface="Lato"/>
                <a:ea typeface="Lato"/>
                <a:cs typeface="Lato"/>
                <a:sym typeface="Lato"/>
              </a:rPr>
              <a:t> de </a:t>
            </a:r>
            <a:r>
              <a:rPr b="1" lang="es" sz="950">
                <a:solidFill>
                  <a:schemeClr val="dk2"/>
                </a:solidFill>
                <a:latin typeface="Lato"/>
                <a:ea typeface="Lato"/>
                <a:cs typeface="Lato"/>
                <a:sym typeface="Lato"/>
              </a:rPr>
              <a:t>estadísticas</a:t>
            </a:r>
            <a:r>
              <a:rPr b="1" lang="es" sz="950">
                <a:solidFill>
                  <a:schemeClr val="dk2"/>
                </a:solidFill>
                <a:latin typeface="Lato"/>
                <a:ea typeface="Lato"/>
                <a:cs typeface="Lato"/>
                <a:sym typeface="Lato"/>
              </a:rPr>
              <a:t>.</a:t>
            </a:r>
            <a:endParaRPr b="1" sz="950">
              <a:solidFill>
                <a:schemeClr val="dk2"/>
              </a:solidFill>
              <a:latin typeface="Lato"/>
              <a:ea typeface="Lato"/>
              <a:cs typeface="Lato"/>
              <a:sym typeface="Lato"/>
            </a:endParaRPr>
          </a:p>
          <a:p>
            <a:pPr indent="-288925" lvl="0" marL="457200" rtl="0" algn="l">
              <a:lnSpc>
                <a:spcPct val="135714"/>
              </a:lnSpc>
              <a:spcBef>
                <a:spcPts val="0"/>
              </a:spcBef>
              <a:spcAft>
                <a:spcPts val="0"/>
              </a:spcAft>
              <a:buClr>
                <a:schemeClr val="dk2"/>
              </a:buClr>
              <a:buSzPts val="950"/>
              <a:buFont typeface="Lato"/>
              <a:buChar char="●"/>
            </a:pPr>
            <a:r>
              <a:rPr b="1" lang="es" sz="950">
                <a:solidFill>
                  <a:schemeClr val="dk2"/>
                </a:solidFill>
                <a:latin typeface="Lato"/>
                <a:ea typeface="Lato"/>
                <a:cs typeface="Lato"/>
                <a:sym typeface="Lato"/>
              </a:rPr>
              <a:t>La variable 'rating' que es el puntaje que se le puso al jugador por cada partido tiene altas relaciones con las que son 'total...', mientras más participe mejor puntaje </a:t>
            </a:r>
            <a:r>
              <a:rPr b="1" lang="es" sz="950">
                <a:solidFill>
                  <a:schemeClr val="dk2"/>
                </a:solidFill>
                <a:latin typeface="Lato"/>
                <a:ea typeface="Lato"/>
                <a:cs typeface="Lato"/>
                <a:sym typeface="Lato"/>
              </a:rPr>
              <a:t>tendrá</a:t>
            </a:r>
            <a:r>
              <a:rPr b="1" lang="es" sz="950">
                <a:solidFill>
                  <a:schemeClr val="dk2"/>
                </a:solidFill>
                <a:latin typeface="Lato"/>
                <a:ea typeface="Lato"/>
                <a:cs typeface="Lato"/>
                <a:sym typeface="Lato"/>
              </a:rPr>
              <a:t>.</a:t>
            </a:r>
            <a:endParaRPr b="1" sz="950">
              <a:solidFill>
                <a:schemeClr val="dk2"/>
              </a:solidFill>
              <a:latin typeface="Lato"/>
              <a:ea typeface="Lato"/>
              <a:cs typeface="Lato"/>
              <a:sym typeface="Lato"/>
            </a:endParaRPr>
          </a:p>
          <a:p>
            <a:pPr indent="-288925" lvl="0" marL="457200" rtl="0" algn="l">
              <a:lnSpc>
                <a:spcPct val="135714"/>
              </a:lnSpc>
              <a:spcBef>
                <a:spcPts val="0"/>
              </a:spcBef>
              <a:spcAft>
                <a:spcPts val="0"/>
              </a:spcAft>
              <a:buClr>
                <a:schemeClr val="dk2"/>
              </a:buClr>
              <a:buSzPts val="950"/>
              <a:buFont typeface="Lato"/>
              <a:buChar char="●"/>
            </a:pPr>
            <a:r>
              <a:rPr b="1" lang="es" sz="950">
                <a:solidFill>
                  <a:schemeClr val="dk2"/>
                </a:solidFill>
                <a:latin typeface="Lato"/>
                <a:ea typeface="Lato"/>
                <a:cs typeface="Lato"/>
                <a:sym typeface="Lato"/>
              </a:rPr>
              <a:t> Atajadas y atajadas dentro del </a:t>
            </a:r>
            <a:r>
              <a:rPr b="1" lang="es" sz="950">
                <a:solidFill>
                  <a:schemeClr val="dk2"/>
                </a:solidFill>
                <a:latin typeface="Lato"/>
                <a:ea typeface="Lato"/>
                <a:cs typeface="Lato"/>
                <a:sym typeface="Lato"/>
              </a:rPr>
              <a:t>área</a:t>
            </a:r>
            <a:r>
              <a:rPr b="1" lang="es" sz="950">
                <a:solidFill>
                  <a:schemeClr val="dk2"/>
                </a:solidFill>
                <a:latin typeface="Lato"/>
                <a:ea typeface="Lato"/>
                <a:cs typeface="Lato"/>
                <a:sym typeface="Lato"/>
              </a:rPr>
              <a:t> no tienen </a:t>
            </a:r>
            <a:r>
              <a:rPr b="1" lang="es" sz="950">
                <a:solidFill>
                  <a:schemeClr val="dk2"/>
                </a:solidFill>
                <a:latin typeface="Lato"/>
                <a:ea typeface="Lato"/>
                <a:cs typeface="Lato"/>
                <a:sym typeface="Lato"/>
              </a:rPr>
              <a:t>correlación</a:t>
            </a:r>
            <a:r>
              <a:rPr b="1" lang="es" sz="950">
                <a:solidFill>
                  <a:schemeClr val="dk2"/>
                </a:solidFill>
                <a:latin typeface="Lato"/>
                <a:ea typeface="Lato"/>
                <a:cs typeface="Lato"/>
                <a:sym typeface="Lato"/>
              </a:rPr>
              <a:t> con casi todas las </a:t>
            </a:r>
            <a:r>
              <a:rPr b="1" lang="es" sz="950">
                <a:solidFill>
                  <a:schemeClr val="dk2"/>
                </a:solidFill>
                <a:latin typeface="Lato"/>
                <a:ea typeface="Lato"/>
                <a:cs typeface="Lato"/>
                <a:sym typeface="Lato"/>
              </a:rPr>
              <a:t>demás</a:t>
            </a:r>
            <a:r>
              <a:rPr b="1" lang="es" sz="950">
                <a:solidFill>
                  <a:schemeClr val="dk2"/>
                </a:solidFill>
                <a:latin typeface="Lato"/>
                <a:ea typeface="Lato"/>
                <a:cs typeface="Lato"/>
                <a:sym typeface="Lato"/>
              </a:rPr>
              <a:t> variables ya que es una </a:t>
            </a:r>
            <a:r>
              <a:rPr b="1" lang="es" sz="950">
                <a:solidFill>
                  <a:schemeClr val="dk2"/>
                </a:solidFill>
                <a:latin typeface="Lato"/>
                <a:ea typeface="Lato"/>
                <a:cs typeface="Lato"/>
                <a:sym typeface="Lato"/>
              </a:rPr>
              <a:t>estadística</a:t>
            </a:r>
            <a:r>
              <a:rPr b="1" lang="es" sz="950">
                <a:solidFill>
                  <a:schemeClr val="dk2"/>
                </a:solidFill>
                <a:latin typeface="Lato"/>
                <a:ea typeface="Lato"/>
                <a:cs typeface="Lato"/>
                <a:sym typeface="Lato"/>
              </a:rPr>
              <a:t> sola de los arqueros que son un porcentaje muy bajo de los jugadores totales.</a:t>
            </a:r>
            <a:endParaRPr b="1" sz="950">
              <a:solidFill>
                <a:schemeClr val="dk2"/>
              </a:solidFill>
              <a:latin typeface="Lato"/>
              <a:ea typeface="Lato"/>
              <a:cs typeface="Lato"/>
              <a:sym typeface="Lato"/>
            </a:endParaRPr>
          </a:p>
          <a:p>
            <a:pPr indent="-288925" lvl="0" marL="457200" rtl="0" algn="l">
              <a:lnSpc>
                <a:spcPct val="135714"/>
              </a:lnSpc>
              <a:spcBef>
                <a:spcPts val="0"/>
              </a:spcBef>
              <a:spcAft>
                <a:spcPts val="0"/>
              </a:spcAft>
              <a:buClr>
                <a:schemeClr val="dk2"/>
              </a:buClr>
              <a:buSzPts val="950"/>
              <a:buFont typeface="Lato"/>
              <a:buChar char="●"/>
            </a:pPr>
            <a:r>
              <a:rPr b="1" lang="es" sz="950">
                <a:solidFill>
                  <a:schemeClr val="dk2"/>
                </a:solidFill>
                <a:latin typeface="Lato"/>
                <a:ea typeface="Lato"/>
                <a:cs typeface="Lato"/>
                <a:sym typeface="Lato"/>
              </a:rPr>
              <a:t>El valor del jugador no tiene </a:t>
            </a:r>
            <a:r>
              <a:rPr b="1" lang="es" sz="950">
                <a:solidFill>
                  <a:schemeClr val="dk2"/>
                </a:solidFill>
                <a:latin typeface="Lato"/>
                <a:ea typeface="Lato"/>
                <a:cs typeface="Lato"/>
                <a:sym typeface="Lato"/>
              </a:rPr>
              <a:t>correlación</a:t>
            </a:r>
            <a:r>
              <a:rPr b="1" lang="es" sz="950">
                <a:solidFill>
                  <a:schemeClr val="dk2"/>
                </a:solidFill>
                <a:latin typeface="Lato"/>
                <a:ea typeface="Lato"/>
                <a:cs typeface="Lato"/>
                <a:sym typeface="Lato"/>
              </a:rPr>
              <a:t> positiva alta con ninguna variable, no hay un factor clave a la hora de ponerle un precio al jugador.</a:t>
            </a:r>
            <a:endParaRPr b="1" sz="950">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596" name="Google Shape;596;p28"/>
          <p:cNvPicPr preferRelativeResize="0"/>
          <p:nvPr/>
        </p:nvPicPr>
        <p:blipFill>
          <a:blip r:embed="rId4">
            <a:alphaModFix/>
          </a:blip>
          <a:stretch>
            <a:fillRect/>
          </a:stretch>
        </p:blipFill>
        <p:spPr>
          <a:xfrm>
            <a:off x="690475" y="65826"/>
            <a:ext cx="1269144" cy="12755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29"/>
          <p:cNvPicPr preferRelativeResize="0"/>
          <p:nvPr/>
        </p:nvPicPr>
        <p:blipFill>
          <a:blip r:embed="rId3">
            <a:alphaModFix/>
          </a:blip>
          <a:stretch>
            <a:fillRect/>
          </a:stretch>
        </p:blipFill>
        <p:spPr>
          <a:xfrm>
            <a:off x="428162" y="69892"/>
            <a:ext cx="1352575" cy="1352537"/>
          </a:xfrm>
          <a:prstGeom prst="rect">
            <a:avLst/>
          </a:prstGeom>
          <a:noFill/>
          <a:ln cap="flat" cmpd="sng" w="19050">
            <a:solidFill>
              <a:schemeClr val="dk2"/>
            </a:solidFill>
            <a:prstDash val="solid"/>
            <a:round/>
            <a:headEnd len="sm" w="sm" type="none"/>
            <a:tailEnd len="sm" w="sm" type="none"/>
          </a:ln>
        </p:spPr>
      </p:pic>
      <p:pic>
        <p:nvPicPr>
          <p:cNvPr id="602" name="Google Shape;602;p29"/>
          <p:cNvPicPr preferRelativeResize="0"/>
          <p:nvPr/>
        </p:nvPicPr>
        <p:blipFill rotWithShape="1">
          <a:blip r:embed="rId4">
            <a:alphaModFix/>
          </a:blip>
          <a:srcRect b="2714" l="0" r="4951" t="0"/>
          <a:stretch/>
        </p:blipFill>
        <p:spPr>
          <a:xfrm>
            <a:off x="2348125" y="0"/>
            <a:ext cx="6643676" cy="5073600"/>
          </a:xfrm>
          <a:prstGeom prst="rect">
            <a:avLst/>
          </a:prstGeom>
          <a:noFill/>
          <a:ln cap="flat" cmpd="sng" w="19050">
            <a:solidFill>
              <a:srgbClr val="38761D"/>
            </a:solidFill>
            <a:prstDash val="solid"/>
            <a:round/>
            <a:headEnd len="sm" w="sm" type="none"/>
            <a:tailEnd len="sm" w="sm" type="none"/>
          </a:ln>
        </p:spPr>
      </p:pic>
      <p:sp>
        <p:nvSpPr>
          <p:cNvPr id="603" name="Google Shape;603;p29"/>
          <p:cNvSpPr txBox="1"/>
          <p:nvPr/>
        </p:nvSpPr>
        <p:spPr>
          <a:xfrm>
            <a:off x="5237200" y="3373475"/>
            <a:ext cx="39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04" name="Google Shape;604;p29"/>
          <p:cNvSpPr txBox="1"/>
          <p:nvPr/>
        </p:nvSpPr>
        <p:spPr>
          <a:xfrm>
            <a:off x="876300" y="1357200"/>
            <a:ext cx="4563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700">
                <a:solidFill>
                  <a:srgbClr val="38761D"/>
                </a:solidFill>
                <a:latin typeface="Raleway Black"/>
                <a:ea typeface="Raleway Black"/>
                <a:cs typeface="Raleway Black"/>
                <a:sym typeface="Raleway Black"/>
              </a:rPr>
              <a:t>ARQUE</a:t>
            </a:r>
            <a:r>
              <a:rPr lang="es" sz="2700">
                <a:solidFill>
                  <a:srgbClr val="38761D"/>
                </a:solidFill>
                <a:latin typeface="Raleway Black"/>
                <a:ea typeface="Raleway Black"/>
                <a:cs typeface="Raleway Black"/>
                <a:sym typeface="Raleway Black"/>
              </a:rPr>
              <a:t>ROS</a:t>
            </a:r>
            <a:endParaRPr sz="2700">
              <a:solidFill>
                <a:srgbClr val="38761D"/>
              </a:solidFill>
              <a:latin typeface="Raleway Black"/>
              <a:ea typeface="Raleway Black"/>
              <a:cs typeface="Raleway Black"/>
              <a:sym typeface="Raleway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30"/>
          <p:cNvPicPr preferRelativeResize="0"/>
          <p:nvPr/>
        </p:nvPicPr>
        <p:blipFill rotWithShape="1">
          <a:blip r:embed="rId3">
            <a:alphaModFix/>
          </a:blip>
          <a:srcRect b="3782" l="0" r="5678" t="1664"/>
          <a:stretch/>
        </p:blipFill>
        <p:spPr>
          <a:xfrm>
            <a:off x="2348125" y="0"/>
            <a:ext cx="6795874" cy="5143500"/>
          </a:xfrm>
          <a:prstGeom prst="rect">
            <a:avLst/>
          </a:prstGeom>
          <a:noFill/>
          <a:ln cap="flat" cmpd="sng" w="9525">
            <a:solidFill>
              <a:srgbClr val="38761D"/>
            </a:solidFill>
            <a:prstDash val="solid"/>
            <a:round/>
            <a:headEnd len="sm" w="sm" type="none"/>
            <a:tailEnd len="sm" w="sm" type="none"/>
          </a:ln>
        </p:spPr>
      </p:pic>
      <p:pic>
        <p:nvPicPr>
          <p:cNvPr id="610" name="Google Shape;610;p30"/>
          <p:cNvPicPr preferRelativeResize="0"/>
          <p:nvPr/>
        </p:nvPicPr>
        <p:blipFill>
          <a:blip r:embed="rId4">
            <a:alphaModFix/>
          </a:blip>
          <a:stretch>
            <a:fillRect/>
          </a:stretch>
        </p:blipFill>
        <p:spPr>
          <a:xfrm>
            <a:off x="409512" y="66167"/>
            <a:ext cx="1352575" cy="1352537"/>
          </a:xfrm>
          <a:prstGeom prst="rect">
            <a:avLst/>
          </a:prstGeom>
          <a:noFill/>
          <a:ln cap="flat" cmpd="sng" w="19050">
            <a:solidFill>
              <a:schemeClr val="dk2"/>
            </a:solidFill>
            <a:prstDash val="solid"/>
            <a:round/>
            <a:headEnd len="sm" w="sm" type="none"/>
            <a:tailEnd len="sm" w="sm" type="none"/>
          </a:ln>
        </p:spPr>
      </p:pic>
      <p:sp>
        <p:nvSpPr>
          <p:cNvPr id="611" name="Google Shape;611;p30"/>
          <p:cNvSpPr txBox="1"/>
          <p:nvPr/>
        </p:nvSpPr>
        <p:spPr>
          <a:xfrm>
            <a:off x="857650" y="1418700"/>
            <a:ext cx="456300" cy="372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00">
                <a:solidFill>
                  <a:srgbClr val="38761D"/>
                </a:solidFill>
                <a:latin typeface="Raleway Black"/>
                <a:ea typeface="Raleway Black"/>
                <a:cs typeface="Raleway Black"/>
                <a:sym typeface="Raleway Black"/>
              </a:rPr>
              <a:t>DEFENSORE</a:t>
            </a:r>
            <a:r>
              <a:rPr lang="es" sz="2300">
                <a:solidFill>
                  <a:srgbClr val="38761D"/>
                </a:solidFill>
                <a:latin typeface="Raleway Black"/>
                <a:ea typeface="Raleway Black"/>
                <a:cs typeface="Raleway Black"/>
                <a:sym typeface="Raleway Black"/>
              </a:rPr>
              <a:t>S</a:t>
            </a:r>
            <a:endParaRPr sz="2300">
              <a:solidFill>
                <a:srgbClr val="38761D"/>
              </a:solidFill>
              <a:latin typeface="Raleway Black"/>
              <a:ea typeface="Raleway Black"/>
              <a:cs typeface="Raleway Black"/>
              <a:sym typeface="Raleway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31"/>
          <p:cNvPicPr preferRelativeResize="0"/>
          <p:nvPr/>
        </p:nvPicPr>
        <p:blipFill rotWithShape="1">
          <a:blip r:embed="rId3">
            <a:alphaModFix/>
          </a:blip>
          <a:srcRect b="4360" l="0" r="4961" t="1856"/>
          <a:stretch/>
        </p:blipFill>
        <p:spPr>
          <a:xfrm>
            <a:off x="2348125" y="0"/>
            <a:ext cx="6795874" cy="5143500"/>
          </a:xfrm>
          <a:prstGeom prst="rect">
            <a:avLst/>
          </a:prstGeom>
          <a:noFill/>
          <a:ln cap="flat" cmpd="sng" w="9525">
            <a:solidFill>
              <a:srgbClr val="38761D"/>
            </a:solidFill>
            <a:prstDash val="solid"/>
            <a:round/>
            <a:headEnd len="sm" w="sm" type="none"/>
            <a:tailEnd len="sm" w="sm" type="none"/>
          </a:ln>
        </p:spPr>
      </p:pic>
      <p:pic>
        <p:nvPicPr>
          <p:cNvPr id="617" name="Google Shape;617;p31"/>
          <p:cNvPicPr preferRelativeResize="0"/>
          <p:nvPr/>
        </p:nvPicPr>
        <p:blipFill>
          <a:blip r:embed="rId4">
            <a:alphaModFix/>
          </a:blip>
          <a:stretch>
            <a:fillRect/>
          </a:stretch>
        </p:blipFill>
        <p:spPr>
          <a:xfrm>
            <a:off x="428162" y="116492"/>
            <a:ext cx="1352575" cy="1352537"/>
          </a:xfrm>
          <a:prstGeom prst="rect">
            <a:avLst/>
          </a:prstGeom>
          <a:noFill/>
          <a:ln cap="flat" cmpd="sng" w="19050">
            <a:solidFill>
              <a:schemeClr val="dk2"/>
            </a:solidFill>
            <a:prstDash val="solid"/>
            <a:round/>
            <a:headEnd len="sm" w="sm" type="none"/>
            <a:tailEnd len="sm" w="sm" type="none"/>
          </a:ln>
        </p:spPr>
      </p:pic>
      <p:sp>
        <p:nvSpPr>
          <p:cNvPr id="618" name="Google Shape;618;p31"/>
          <p:cNvSpPr txBox="1"/>
          <p:nvPr/>
        </p:nvSpPr>
        <p:spPr>
          <a:xfrm>
            <a:off x="918300" y="1403800"/>
            <a:ext cx="372300" cy="384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700">
                <a:solidFill>
                  <a:srgbClr val="38761D"/>
                </a:solidFill>
                <a:latin typeface="Raleway Black"/>
                <a:ea typeface="Raleway Black"/>
                <a:cs typeface="Raleway Black"/>
                <a:sym typeface="Raleway Black"/>
              </a:rPr>
              <a:t>MEDIOCAMPISTAS</a:t>
            </a:r>
            <a:endParaRPr sz="1700">
              <a:solidFill>
                <a:srgbClr val="38761D"/>
              </a:solidFill>
              <a:latin typeface="Raleway Black"/>
              <a:ea typeface="Raleway Black"/>
              <a:cs typeface="Raleway Black"/>
              <a:sym typeface="Ralewa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32"/>
          <p:cNvPicPr preferRelativeResize="0"/>
          <p:nvPr/>
        </p:nvPicPr>
        <p:blipFill rotWithShape="1">
          <a:blip r:embed="rId3">
            <a:alphaModFix/>
          </a:blip>
          <a:srcRect b="4360" l="0" r="4961" t="1663"/>
          <a:stretch/>
        </p:blipFill>
        <p:spPr>
          <a:xfrm>
            <a:off x="2376075" y="0"/>
            <a:ext cx="6531876" cy="5143500"/>
          </a:xfrm>
          <a:prstGeom prst="rect">
            <a:avLst/>
          </a:prstGeom>
          <a:noFill/>
          <a:ln cap="flat" cmpd="sng" w="9525">
            <a:solidFill>
              <a:srgbClr val="38761D"/>
            </a:solidFill>
            <a:prstDash val="solid"/>
            <a:round/>
            <a:headEnd len="sm" w="sm" type="none"/>
            <a:tailEnd len="sm" w="sm" type="none"/>
          </a:ln>
        </p:spPr>
      </p:pic>
      <p:pic>
        <p:nvPicPr>
          <p:cNvPr id="624" name="Google Shape;624;p32"/>
          <p:cNvPicPr preferRelativeResize="0"/>
          <p:nvPr/>
        </p:nvPicPr>
        <p:blipFill>
          <a:blip r:embed="rId4">
            <a:alphaModFix/>
          </a:blip>
          <a:stretch>
            <a:fillRect/>
          </a:stretch>
        </p:blipFill>
        <p:spPr>
          <a:xfrm>
            <a:off x="428162" y="79217"/>
            <a:ext cx="1352575" cy="1352537"/>
          </a:xfrm>
          <a:prstGeom prst="rect">
            <a:avLst/>
          </a:prstGeom>
          <a:noFill/>
          <a:ln cap="flat" cmpd="sng" w="19050">
            <a:solidFill>
              <a:srgbClr val="000000"/>
            </a:solidFill>
            <a:prstDash val="solid"/>
            <a:round/>
            <a:headEnd len="sm" w="sm" type="none"/>
            <a:tailEnd len="sm" w="sm" type="none"/>
          </a:ln>
        </p:spPr>
      </p:pic>
      <p:sp>
        <p:nvSpPr>
          <p:cNvPr id="625" name="Google Shape;625;p32"/>
          <p:cNvSpPr txBox="1"/>
          <p:nvPr/>
        </p:nvSpPr>
        <p:spPr>
          <a:xfrm>
            <a:off x="876300" y="1357200"/>
            <a:ext cx="456300" cy="372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300">
                <a:solidFill>
                  <a:srgbClr val="38761D"/>
                </a:solidFill>
                <a:latin typeface="Raleway Black"/>
                <a:ea typeface="Raleway Black"/>
                <a:cs typeface="Raleway Black"/>
                <a:sym typeface="Raleway Black"/>
              </a:rPr>
              <a:t>DELANTEROS</a:t>
            </a:r>
            <a:endParaRPr sz="2300">
              <a:solidFill>
                <a:srgbClr val="38761D"/>
              </a:solidFill>
              <a:latin typeface="Raleway Black"/>
              <a:ea typeface="Raleway Black"/>
              <a:cs typeface="Raleway Black"/>
              <a:sym typeface="Raleway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9" name="Shape 629"/>
        <p:cNvGrpSpPr/>
        <p:nvPr/>
      </p:nvGrpSpPr>
      <p:grpSpPr>
        <a:xfrm>
          <a:off x="0" y="0"/>
          <a:ext cx="0" cy="0"/>
          <a:chOff x="0" y="0"/>
          <a:chExt cx="0" cy="0"/>
        </a:xfrm>
      </p:grpSpPr>
      <p:pic>
        <p:nvPicPr>
          <p:cNvPr id="630" name="Google Shape;630;p33"/>
          <p:cNvPicPr preferRelativeResize="0"/>
          <p:nvPr/>
        </p:nvPicPr>
        <p:blipFill rotWithShape="1">
          <a:blip r:embed="rId3">
            <a:alphaModFix/>
          </a:blip>
          <a:srcRect b="91046" l="90591" r="0" t="0"/>
          <a:stretch/>
        </p:blipFill>
        <p:spPr>
          <a:xfrm>
            <a:off x="8246375" y="0"/>
            <a:ext cx="897626" cy="460500"/>
          </a:xfrm>
          <a:prstGeom prst="rect">
            <a:avLst/>
          </a:prstGeom>
          <a:noFill/>
          <a:ln>
            <a:noFill/>
          </a:ln>
        </p:spPr>
      </p:pic>
      <p:sp>
        <p:nvSpPr>
          <p:cNvPr id="631" name="Google Shape;631;p33"/>
          <p:cNvSpPr txBox="1"/>
          <p:nvPr/>
        </p:nvSpPr>
        <p:spPr>
          <a:xfrm>
            <a:off x="148675" y="130400"/>
            <a:ext cx="578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4000">
                <a:solidFill>
                  <a:schemeClr val="lt1"/>
                </a:solidFill>
                <a:latin typeface="Raleway"/>
                <a:ea typeface="Raleway"/>
                <a:cs typeface="Raleway"/>
                <a:sym typeface="Raleway"/>
              </a:rPr>
              <a:t>Algoritmos empleados</a:t>
            </a:r>
            <a:endParaRPr b="1" sz="4000">
              <a:solidFill>
                <a:schemeClr val="lt1"/>
              </a:solidFill>
              <a:latin typeface="Raleway"/>
              <a:ea typeface="Raleway"/>
              <a:cs typeface="Raleway"/>
              <a:sym typeface="Raleway"/>
            </a:endParaRPr>
          </a:p>
        </p:txBody>
      </p:sp>
      <p:pic>
        <p:nvPicPr>
          <p:cNvPr id="632" name="Google Shape;632;p33"/>
          <p:cNvPicPr preferRelativeResize="0"/>
          <p:nvPr/>
        </p:nvPicPr>
        <p:blipFill rotWithShape="1">
          <a:blip r:embed="rId4">
            <a:alphaModFix/>
          </a:blip>
          <a:srcRect b="38104" l="1947" r="82157" t="34605"/>
          <a:stretch/>
        </p:blipFill>
        <p:spPr>
          <a:xfrm>
            <a:off x="2097825" y="2062100"/>
            <a:ext cx="897624" cy="879875"/>
          </a:xfrm>
          <a:prstGeom prst="rect">
            <a:avLst/>
          </a:prstGeom>
          <a:noFill/>
          <a:ln>
            <a:noFill/>
          </a:ln>
        </p:spPr>
      </p:pic>
      <p:pic>
        <p:nvPicPr>
          <p:cNvPr id="633" name="Google Shape;633;p33"/>
          <p:cNvPicPr preferRelativeResize="0"/>
          <p:nvPr/>
        </p:nvPicPr>
        <p:blipFill rotWithShape="1">
          <a:blip r:embed="rId4">
            <a:alphaModFix/>
          </a:blip>
          <a:srcRect b="0" l="0" r="81662" t="66363"/>
          <a:stretch/>
        </p:blipFill>
        <p:spPr>
          <a:xfrm>
            <a:off x="2995450" y="3660400"/>
            <a:ext cx="897624" cy="879875"/>
          </a:xfrm>
          <a:prstGeom prst="rect">
            <a:avLst/>
          </a:prstGeom>
          <a:noFill/>
          <a:ln>
            <a:noFill/>
          </a:ln>
        </p:spPr>
      </p:pic>
      <p:pic>
        <p:nvPicPr>
          <p:cNvPr id="634" name="Google Shape;634;p33"/>
          <p:cNvPicPr preferRelativeResize="0"/>
          <p:nvPr/>
        </p:nvPicPr>
        <p:blipFill rotWithShape="1">
          <a:blip r:embed="rId4">
            <a:alphaModFix/>
          </a:blip>
          <a:srcRect b="67864" l="79839" r="0" t="0"/>
          <a:stretch/>
        </p:blipFill>
        <p:spPr>
          <a:xfrm>
            <a:off x="5907675" y="2062100"/>
            <a:ext cx="897624" cy="879875"/>
          </a:xfrm>
          <a:prstGeom prst="rect">
            <a:avLst/>
          </a:prstGeom>
          <a:noFill/>
          <a:ln>
            <a:noFill/>
          </a:ln>
        </p:spPr>
      </p:pic>
      <p:pic>
        <p:nvPicPr>
          <p:cNvPr id="635" name="Google Shape;635;p33"/>
          <p:cNvPicPr preferRelativeResize="0"/>
          <p:nvPr/>
        </p:nvPicPr>
        <p:blipFill rotWithShape="1">
          <a:blip r:embed="rId4">
            <a:alphaModFix/>
          </a:blip>
          <a:srcRect b="67512" l="0" r="81662" t="0"/>
          <a:stretch/>
        </p:blipFill>
        <p:spPr>
          <a:xfrm>
            <a:off x="5010050" y="3660400"/>
            <a:ext cx="897624" cy="879875"/>
          </a:xfrm>
          <a:prstGeom prst="rect">
            <a:avLst/>
          </a:prstGeom>
          <a:noFill/>
          <a:ln>
            <a:noFill/>
          </a:ln>
        </p:spPr>
      </p:pic>
      <p:pic>
        <p:nvPicPr>
          <p:cNvPr id="636" name="Google Shape;636;p33"/>
          <p:cNvPicPr preferRelativeResize="0"/>
          <p:nvPr/>
        </p:nvPicPr>
        <p:blipFill rotWithShape="1">
          <a:blip r:embed="rId4">
            <a:alphaModFix/>
          </a:blip>
          <a:srcRect b="34354" l="79780" r="0" t="32763"/>
          <a:stretch/>
        </p:blipFill>
        <p:spPr>
          <a:xfrm>
            <a:off x="4057963" y="930800"/>
            <a:ext cx="897624" cy="879867"/>
          </a:xfrm>
          <a:prstGeom prst="rect">
            <a:avLst/>
          </a:prstGeom>
          <a:noFill/>
          <a:ln>
            <a:noFill/>
          </a:ln>
        </p:spPr>
      </p:pic>
      <p:cxnSp>
        <p:nvCxnSpPr>
          <p:cNvPr id="637" name="Google Shape;637;p33"/>
          <p:cNvCxnSpPr>
            <a:stCxn id="633" idx="3"/>
            <a:endCxn id="635" idx="1"/>
          </p:cNvCxnSpPr>
          <p:nvPr/>
        </p:nvCxnSpPr>
        <p:spPr>
          <a:xfrm>
            <a:off x="3893074" y="4100337"/>
            <a:ext cx="1116900" cy="600"/>
          </a:xfrm>
          <a:prstGeom prst="bentConnector3">
            <a:avLst>
              <a:gd fmla="val 50003" name="adj1"/>
            </a:avLst>
          </a:prstGeom>
          <a:noFill/>
          <a:ln cap="flat" cmpd="sng" w="38100">
            <a:solidFill>
              <a:schemeClr val="lt1"/>
            </a:solidFill>
            <a:prstDash val="dashDot"/>
            <a:round/>
            <a:headEnd len="med" w="med" type="none"/>
            <a:tailEnd len="med" w="med" type="none"/>
          </a:ln>
        </p:spPr>
      </p:cxnSp>
      <p:cxnSp>
        <p:nvCxnSpPr>
          <p:cNvPr id="638" name="Google Shape;638;p33"/>
          <p:cNvCxnSpPr>
            <a:endCxn id="636" idx="1"/>
          </p:cNvCxnSpPr>
          <p:nvPr/>
        </p:nvCxnSpPr>
        <p:spPr>
          <a:xfrm flipH="1" rot="10800000">
            <a:off x="2991163" y="1370734"/>
            <a:ext cx="1066800" cy="697800"/>
          </a:xfrm>
          <a:prstGeom prst="straightConnector1">
            <a:avLst/>
          </a:prstGeom>
          <a:noFill/>
          <a:ln cap="flat" cmpd="sng" w="38100">
            <a:solidFill>
              <a:schemeClr val="lt1"/>
            </a:solidFill>
            <a:prstDash val="dashDot"/>
            <a:round/>
            <a:headEnd len="med" w="med" type="none"/>
            <a:tailEnd len="med" w="med" type="none"/>
          </a:ln>
        </p:spPr>
      </p:cxnSp>
      <p:cxnSp>
        <p:nvCxnSpPr>
          <p:cNvPr id="639" name="Google Shape;639;p33"/>
          <p:cNvCxnSpPr>
            <a:stCxn id="636" idx="3"/>
          </p:cNvCxnSpPr>
          <p:nvPr/>
        </p:nvCxnSpPr>
        <p:spPr>
          <a:xfrm>
            <a:off x="4955586" y="1370734"/>
            <a:ext cx="979800" cy="716700"/>
          </a:xfrm>
          <a:prstGeom prst="straightConnector1">
            <a:avLst/>
          </a:prstGeom>
          <a:noFill/>
          <a:ln cap="flat" cmpd="sng" w="38100">
            <a:solidFill>
              <a:schemeClr val="lt1"/>
            </a:solidFill>
            <a:prstDash val="dashDot"/>
            <a:round/>
            <a:headEnd len="med" w="med" type="none"/>
            <a:tailEnd len="med" w="med" type="none"/>
          </a:ln>
        </p:spPr>
      </p:cxnSp>
      <p:cxnSp>
        <p:nvCxnSpPr>
          <p:cNvPr id="640" name="Google Shape;640;p33"/>
          <p:cNvCxnSpPr/>
          <p:nvPr/>
        </p:nvCxnSpPr>
        <p:spPr>
          <a:xfrm flipH="1">
            <a:off x="5842425" y="2953775"/>
            <a:ext cx="512400" cy="801300"/>
          </a:xfrm>
          <a:prstGeom prst="straightConnector1">
            <a:avLst/>
          </a:prstGeom>
          <a:noFill/>
          <a:ln cap="flat" cmpd="sng" w="38100">
            <a:solidFill>
              <a:schemeClr val="lt1"/>
            </a:solidFill>
            <a:prstDash val="dashDot"/>
            <a:round/>
            <a:headEnd len="med" w="med" type="none"/>
            <a:tailEnd len="med" w="med" type="none"/>
          </a:ln>
        </p:spPr>
      </p:cxnSp>
      <p:cxnSp>
        <p:nvCxnSpPr>
          <p:cNvPr id="641" name="Google Shape;641;p33"/>
          <p:cNvCxnSpPr>
            <a:stCxn id="632" idx="2"/>
          </p:cNvCxnSpPr>
          <p:nvPr/>
        </p:nvCxnSpPr>
        <p:spPr>
          <a:xfrm>
            <a:off x="2546637" y="2941975"/>
            <a:ext cx="565500" cy="915600"/>
          </a:xfrm>
          <a:prstGeom prst="straightConnector1">
            <a:avLst/>
          </a:prstGeom>
          <a:noFill/>
          <a:ln cap="flat" cmpd="sng" w="38100">
            <a:solidFill>
              <a:schemeClr val="lt1"/>
            </a:solidFill>
            <a:prstDash val="dashDot"/>
            <a:round/>
            <a:headEnd len="med" w="med" type="none"/>
            <a:tailEnd len="med" w="med" type="none"/>
          </a:ln>
        </p:spPr>
      </p:cxnSp>
      <p:sp>
        <p:nvSpPr>
          <p:cNvPr id="642" name="Google Shape;642;p33"/>
          <p:cNvSpPr txBox="1"/>
          <p:nvPr/>
        </p:nvSpPr>
        <p:spPr>
          <a:xfrm>
            <a:off x="5009963" y="930788"/>
            <a:ext cx="1202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500">
                <a:solidFill>
                  <a:schemeClr val="lt1"/>
                </a:solidFill>
                <a:latin typeface="Lato Black"/>
                <a:ea typeface="Lato Black"/>
                <a:cs typeface="Lato Black"/>
                <a:sym typeface="Lato Black"/>
              </a:rPr>
              <a:t>Ridge</a:t>
            </a:r>
            <a:endParaRPr i="1" sz="2500">
              <a:solidFill>
                <a:schemeClr val="lt1"/>
              </a:solidFill>
              <a:latin typeface="Lato Black"/>
              <a:ea typeface="Lato Black"/>
              <a:cs typeface="Lato Black"/>
              <a:sym typeface="Lato Black"/>
            </a:endParaRPr>
          </a:p>
        </p:txBody>
      </p:sp>
      <p:sp>
        <p:nvSpPr>
          <p:cNvPr id="643" name="Google Shape;643;p33"/>
          <p:cNvSpPr txBox="1"/>
          <p:nvPr/>
        </p:nvSpPr>
        <p:spPr>
          <a:xfrm>
            <a:off x="605675" y="2217325"/>
            <a:ext cx="1430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500">
                <a:solidFill>
                  <a:schemeClr val="lt1"/>
                </a:solidFill>
                <a:latin typeface="Lato Black"/>
                <a:ea typeface="Lato Black"/>
                <a:cs typeface="Lato Black"/>
                <a:sym typeface="Lato Black"/>
              </a:rPr>
              <a:t>XGBoost</a:t>
            </a:r>
            <a:endParaRPr i="1" sz="2500">
              <a:solidFill>
                <a:schemeClr val="lt1"/>
              </a:solidFill>
              <a:latin typeface="Lato Black"/>
              <a:ea typeface="Lato Black"/>
              <a:cs typeface="Lato Black"/>
              <a:sym typeface="Lato Black"/>
            </a:endParaRPr>
          </a:p>
        </p:txBody>
      </p:sp>
      <p:sp>
        <p:nvSpPr>
          <p:cNvPr id="644" name="Google Shape;644;p33"/>
          <p:cNvSpPr txBox="1"/>
          <p:nvPr/>
        </p:nvSpPr>
        <p:spPr>
          <a:xfrm>
            <a:off x="316725" y="4421600"/>
            <a:ext cx="2795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500">
                <a:solidFill>
                  <a:schemeClr val="lt1"/>
                </a:solidFill>
                <a:latin typeface="Lato Black"/>
                <a:ea typeface="Lato Black"/>
                <a:cs typeface="Lato Black"/>
                <a:sym typeface="Lato Black"/>
              </a:rPr>
              <a:t>Gradient Boosting </a:t>
            </a:r>
            <a:endParaRPr i="1" sz="2500">
              <a:solidFill>
                <a:schemeClr val="lt1"/>
              </a:solidFill>
              <a:latin typeface="Lato Black"/>
              <a:ea typeface="Lato Black"/>
              <a:cs typeface="Lato Black"/>
              <a:sym typeface="Lato Black"/>
            </a:endParaRPr>
          </a:p>
        </p:txBody>
      </p:sp>
      <p:sp>
        <p:nvSpPr>
          <p:cNvPr id="645" name="Google Shape;645;p33"/>
          <p:cNvSpPr txBox="1"/>
          <p:nvPr/>
        </p:nvSpPr>
        <p:spPr>
          <a:xfrm>
            <a:off x="6030598" y="4421600"/>
            <a:ext cx="2514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500">
                <a:solidFill>
                  <a:schemeClr val="lt1"/>
                </a:solidFill>
                <a:latin typeface="Lato Black"/>
                <a:ea typeface="Lato Black"/>
                <a:cs typeface="Lato Black"/>
                <a:sym typeface="Lato Black"/>
              </a:rPr>
              <a:t>Iterative Imputer</a:t>
            </a:r>
            <a:endParaRPr i="1" sz="2500">
              <a:solidFill>
                <a:schemeClr val="lt1"/>
              </a:solidFill>
              <a:latin typeface="Lato Black"/>
              <a:ea typeface="Lato Black"/>
              <a:cs typeface="Lato Black"/>
              <a:sym typeface="Lato Black"/>
            </a:endParaRPr>
          </a:p>
        </p:txBody>
      </p:sp>
      <p:sp>
        <p:nvSpPr>
          <p:cNvPr id="646" name="Google Shape;646;p33"/>
          <p:cNvSpPr txBox="1"/>
          <p:nvPr/>
        </p:nvSpPr>
        <p:spPr>
          <a:xfrm>
            <a:off x="7016378" y="2217325"/>
            <a:ext cx="1430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500">
                <a:solidFill>
                  <a:schemeClr val="lt1"/>
                </a:solidFill>
                <a:latin typeface="Lato Black"/>
                <a:ea typeface="Lato Black"/>
                <a:cs typeface="Lato Black"/>
                <a:sym typeface="Lato Black"/>
              </a:rPr>
              <a:t>K-Means</a:t>
            </a:r>
            <a:endParaRPr i="1" sz="2500">
              <a:solidFill>
                <a:schemeClr val="lt1"/>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4"/>
          <p:cNvSpPr txBox="1"/>
          <p:nvPr/>
        </p:nvSpPr>
        <p:spPr>
          <a:xfrm>
            <a:off x="90250" y="100250"/>
            <a:ext cx="8916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rgbClr val="38761D"/>
                </a:solidFill>
                <a:latin typeface="Raleway"/>
                <a:ea typeface="Raleway"/>
                <a:cs typeface="Raleway"/>
                <a:sym typeface="Raleway"/>
              </a:rPr>
              <a:t>Clasificación </a:t>
            </a:r>
            <a:r>
              <a:rPr b="1" lang="es" sz="3400">
                <a:solidFill>
                  <a:srgbClr val="38761D"/>
                </a:solidFill>
                <a:latin typeface="Raleway"/>
                <a:ea typeface="Raleway"/>
                <a:cs typeface="Raleway"/>
                <a:sym typeface="Raleway"/>
              </a:rPr>
              <a:t>con K-Means</a:t>
            </a:r>
            <a:endParaRPr b="1" sz="3400">
              <a:solidFill>
                <a:srgbClr val="38761D"/>
              </a:solidFill>
              <a:latin typeface="Raleway"/>
              <a:ea typeface="Raleway"/>
              <a:cs typeface="Raleway"/>
              <a:sym typeface="Raleway"/>
            </a:endParaRPr>
          </a:p>
        </p:txBody>
      </p:sp>
      <p:pic>
        <p:nvPicPr>
          <p:cNvPr id="652" name="Google Shape;652;p34"/>
          <p:cNvPicPr preferRelativeResize="0"/>
          <p:nvPr/>
        </p:nvPicPr>
        <p:blipFill>
          <a:blip r:embed="rId3">
            <a:alphaModFix/>
          </a:blip>
          <a:stretch>
            <a:fillRect/>
          </a:stretch>
        </p:blipFill>
        <p:spPr>
          <a:xfrm>
            <a:off x="3871775" y="2446800"/>
            <a:ext cx="5229101" cy="2638000"/>
          </a:xfrm>
          <a:prstGeom prst="rect">
            <a:avLst/>
          </a:prstGeom>
          <a:noFill/>
          <a:ln cap="flat" cmpd="sng" w="19050">
            <a:solidFill>
              <a:srgbClr val="38761D"/>
            </a:solidFill>
            <a:prstDash val="solid"/>
            <a:round/>
            <a:headEnd len="sm" w="sm" type="none"/>
            <a:tailEnd len="sm" w="sm" type="none"/>
          </a:ln>
        </p:spPr>
      </p:pic>
      <p:pic>
        <p:nvPicPr>
          <p:cNvPr id="653" name="Google Shape;653;p34"/>
          <p:cNvPicPr preferRelativeResize="0"/>
          <p:nvPr/>
        </p:nvPicPr>
        <p:blipFill>
          <a:blip r:embed="rId4">
            <a:alphaModFix/>
          </a:blip>
          <a:stretch>
            <a:fillRect/>
          </a:stretch>
        </p:blipFill>
        <p:spPr>
          <a:xfrm>
            <a:off x="90250" y="2446800"/>
            <a:ext cx="3687475" cy="2638000"/>
          </a:xfrm>
          <a:prstGeom prst="rect">
            <a:avLst/>
          </a:prstGeom>
          <a:noFill/>
          <a:ln cap="flat" cmpd="sng" w="19050">
            <a:solidFill>
              <a:srgbClr val="38761D"/>
            </a:solidFill>
            <a:prstDash val="solid"/>
            <a:round/>
            <a:headEnd len="sm" w="sm" type="none"/>
            <a:tailEnd len="sm" w="sm" type="none"/>
          </a:ln>
        </p:spPr>
      </p:pic>
      <p:sp>
        <p:nvSpPr>
          <p:cNvPr id="654" name="Google Shape;654;p34"/>
          <p:cNvSpPr txBox="1"/>
          <p:nvPr/>
        </p:nvSpPr>
        <p:spPr>
          <a:xfrm>
            <a:off x="301950" y="937075"/>
            <a:ext cx="8631600" cy="1185300"/>
          </a:xfrm>
          <a:prstGeom prst="rect">
            <a:avLst/>
          </a:prstGeom>
          <a:noFill/>
          <a:ln cap="flat" cmpd="sng" w="19050">
            <a:solidFill>
              <a:srgbClr val="38761D"/>
            </a:solidFill>
            <a:prstDash val="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i="1" lang="es" sz="1300">
                <a:solidFill>
                  <a:srgbClr val="1E1E1E"/>
                </a:solidFill>
                <a:latin typeface="Lato"/>
                <a:ea typeface="Lato"/>
                <a:cs typeface="Lato"/>
                <a:sym typeface="Lato"/>
              </a:rPr>
              <a:t>Con K-means que es un algoritmo de clasificación no supervisada que </a:t>
            </a:r>
            <a:r>
              <a:rPr b="1" i="1" lang="es" sz="1300">
                <a:solidFill>
                  <a:srgbClr val="1E1E1E"/>
                </a:solidFill>
                <a:latin typeface="Lato"/>
                <a:ea typeface="Lato"/>
                <a:cs typeface="Lato"/>
                <a:sym typeface="Lato"/>
              </a:rPr>
              <a:t>agrupó</a:t>
            </a:r>
            <a:r>
              <a:rPr b="1" i="1" lang="es" sz="1300">
                <a:solidFill>
                  <a:srgbClr val="1E1E1E"/>
                </a:solidFill>
                <a:latin typeface="Lato"/>
                <a:ea typeface="Lato"/>
                <a:cs typeface="Lato"/>
                <a:sym typeface="Lato"/>
              </a:rPr>
              <a:t> jugadores en 7 grupos basándose entre su valor y su rating. El agrupamiento se realiza minimizando la suma de distancias entre cada objeto y el centroide de su grupo o cluster. Cuando ya obtuvimos los 7 grupos los categorizamos con labels del 0 al 6. Al obtener la segunda imagen podemos determinar que vamos a trabajar con los jugadores de menores valores (grupos 0,1,4 y 6) ya que la idea es que el jugador sea de bajo valor.</a:t>
            </a:r>
            <a:endParaRPr b="1" i="1" sz="1500">
              <a:solidFill>
                <a:srgbClr val="1E1E1E"/>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35" title="Untitled video - Made with Clipchamp.mp4">
            <a:hlinkClick r:id="rId3"/>
          </p:cNvPr>
          <p:cNvPicPr preferRelativeResize="0"/>
          <p:nvPr/>
        </p:nvPicPr>
        <p:blipFill>
          <a:blip r:embed="rId4">
            <a:alphaModFix/>
          </a:blip>
          <a:stretch>
            <a:fillRect/>
          </a:stretch>
        </p:blipFill>
        <p:spPr>
          <a:xfrm>
            <a:off x="6176525" y="3128250"/>
            <a:ext cx="2847401" cy="1604174"/>
          </a:xfrm>
          <a:prstGeom prst="rect">
            <a:avLst/>
          </a:prstGeom>
          <a:noFill/>
          <a:ln cap="flat" cmpd="sng" w="19050">
            <a:solidFill>
              <a:srgbClr val="38761D"/>
            </a:solidFill>
            <a:prstDash val="solid"/>
            <a:round/>
            <a:headEnd len="sm" w="sm" type="none"/>
            <a:tailEnd len="sm" w="sm" type="none"/>
          </a:ln>
        </p:spPr>
      </p:pic>
      <p:pic>
        <p:nvPicPr>
          <p:cNvPr id="660" name="Google Shape;660;p35" title="Untitled video - Made with Clipchamp (1).mp4">
            <a:hlinkClick r:id="rId5"/>
          </p:cNvPr>
          <p:cNvPicPr preferRelativeResize="0"/>
          <p:nvPr/>
        </p:nvPicPr>
        <p:blipFill>
          <a:blip r:embed="rId6">
            <a:alphaModFix/>
          </a:blip>
          <a:stretch>
            <a:fillRect/>
          </a:stretch>
        </p:blipFill>
        <p:spPr>
          <a:xfrm>
            <a:off x="90250" y="3128250"/>
            <a:ext cx="2847400" cy="1604175"/>
          </a:xfrm>
          <a:prstGeom prst="rect">
            <a:avLst/>
          </a:prstGeom>
          <a:noFill/>
          <a:ln cap="flat" cmpd="sng" w="19050">
            <a:solidFill>
              <a:srgbClr val="38761D"/>
            </a:solidFill>
            <a:prstDash val="solid"/>
            <a:round/>
            <a:headEnd len="sm" w="sm" type="none"/>
            <a:tailEnd len="sm" w="sm" type="none"/>
          </a:ln>
        </p:spPr>
      </p:pic>
      <p:pic>
        <p:nvPicPr>
          <p:cNvPr id="661" name="Google Shape;661;p35" title="Untitled video - Made with Clipchamp (2).mp4">
            <a:hlinkClick r:id="rId7"/>
          </p:cNvPr>
          <p:cNvPicPr preferRelativeResize="0"/>
          <p:nvPr/>
        </p:nvPicPr>
        <p:blipFill>
          <a:blip r:embed="rId8">
            <a:alphaModFix/>
          </a:blip>
          <a:stretch>
            <a:fillRect/>
          </a:stretch>
        </p:blipFill>
        <p:spPr>
          <a:xfrm>
            <a:off x="3133387" y="3128248"/>
            <a:ext cx="2847401" cy="1604177"/>
          </a:xfrm>
          <a:prstGeom prst="rect">
            <a:avLst/>
          </a:prstGeom>
          <a:noFill/>
          <a:ln cap="flat" cmpd="sng" w="19050">
            <a:solidFill>
              <a:srgbClr val="38761D"/>
            </a:solidFill>
            <a:prstDash val="solid"/>
            <a:round/>
            <a:headEnd len="sm" w="sm" type="none"/>
            <a:tailEnd len="sm" w="sm" type="none"/>
          </a:ln>
        </p:spPr>
      </p:pic>
      <p:sp>
        <p:nvSpPr>
          <p:cNvPr id="662" name="Google Shape;662;p35"/>
          <p:cNvSpPr txBox="1"/>
          <p:nvPr/>
        </p:nvSpPr>
        <p:spPr>
          <a:xfrm>
            <a:off x="90250" y="100250"/>
            <a:ext cx="666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rgbClr val="38761D"/>
                </a:solidFill>
                <a:latin typeface="Raleway"/>
                <a:ea typeface="Raleway"/>
                <a:cs typeface="Raleway"/>
                <a:sym typeface="Raleway"/>
              </a:rPr>
              <a:t>Eleccion mejores variables</a:t>
            </a:r>
            <a:endParaRPr b="1" sz="3400">
              <a:solidFill>
                <a:srgbClr val="38761D"/>
              </a:solidFill>
              <a:latin typeface="Raleway"/>
              <a:ea typeface="Raleway"/>
              <a:cs typeface="Raleway"/>
              <a:sym typeface="Raleway"/>
            </a:endParaRPr>
          </a:p>
        </p:txBody>
      </p:sp>
      <p:sp>
        <p:nvSpPr>
          <p:cNvPr id="663" name="Google Shape;663;p35"/>
          <p:cNvSpPr txBox="1"/>
          <p:nvPr/>
        </p:nvSpPr>
        <p:spPr>
          <a:xfrm>
            <a:off x="260550" y="808250"/>
            <a:ext cx="8622900" cy="2064300"/>
          </a:xfrm>
          <a:prstGeom prst="rect">
            <a:avLst/>
          </a:prstGeom>
          <a:noFill/>
          <a:ln cap="flat" cmpd="sng" w="19050">
            <a:solidFill>
              <a:srgbClr val="38761D"/>
            </a:solidFill>
            <a:prstDash val="dot"/>
            <a:round/>
            <a:headEnd len="sm" w="sm" type="none"/>
            <a:tailEnd len="sm" w="sm" type="none"/>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b="1" i="1" lang="es" sz="1150">
                <a:solidFill>
                  <a:schemeClr val="dk2"/>
                </a:solidFill>
                <a:highlight>
                  <a:srgbClr val="FFFFFE"/>
                </a:highlight>
                <a:latin typeface="Lato"/>
                <a:ea typeface="Lato"/>
                <a:cs typeface="Lato"/>
                <a:sym typeface="Lato"/>
              </a:rPr>
              <a:t>Con los </a:t>
            </a:r>
            <a:r>
              <a:rPr b="1" i="1" lang="es" sz="1150">
                <a:solidFill>
                  <a:schemeClr val="dk2"/>
                </a:solidFill>
                <a:highlight>
                  <a:srgbClr val="FFFFFE"/>
                </a:highlight>
                <a:latin typeface="Lato"/>
                <a:ea typeface="Lato"/>
                <a:cs typeface="Lato"/>
                <a:sym typeface="Lato"/>
              </a:rPr>
              <a:t>métodos</a:t>
            </a:r>
            <a:r>
              <a:rPr b="1" i="1" lang="es" sz="1150">
                <a:solidFill>
                  <a:schemeClr val="dk2"/>
                </a:solidFill>
                <a:highlight>
                  <a:srgbClr val="FFFFFE"/>
                </a:highlight>
                <a:latin typeface="Lato"/>
                <a:ea typeface="Lato"/>
                <a:cs typeface="Lato"/>
                <a:sym typeface="Lato"/>
              </a:rPr>
              <a:t> de feature selection seleccionaremos las variables que mejor </a:t>
            </a:r>
            <a:r>
              <a:rPr b="1" i="1" lang="es" sz="1150">
                <a:solidFill>
                  <a:schemeClr val="dk2"/>
                </a:solidFill>
                <a:highlight>
                  <a:srgbClr val="FFFFFE"/>
                </a:highlight>
                <a:latin typeface="Lato"/>
                <a:ea typeface="Lato"/>
                <a:cs typeface="Lato"/>
                <a:sym typeface="Lato"/>
              </a:rPr>
              <a:t>definen el</a:t>
            </a:r>
            <a:r>
              <a:rPr b="1" i="1" lang="es" sz="1150">
                <a:solidFill>
                  <a:schemeClr val="dk2"/>
                </a:solidFill>
                <a:highlight>
                  <a:srgbClr val="FFFFFE"/>
                </a:highlight>
                <a:latin typeface="Lato"/>
                <a:ea typeface="Lato"/>
                <a:cs typeface="Lato"/>
                <a:sym typeface="Lato"/>
              </a:rPr>
              <a:t> rating, valor que se le puso a cada jugador en cada partido. Para cada </a:t>
            </a:r>
            <a:r>
              <a:rPr b="1" i="1" lang="es" sz="1150">
                <a:solidFill>
                  <a:schemeClr val="dk2"/>
                </a:solidFill>
                <a:highlight>
                  <a:srgbClr val="FFFFFE"/>
                </a:highlight>
                <a:latin typeface="Lato"/>
                <a:ea typeface="Lato"/>
                <a:cs typeface="Lato"/>
                <a:sym typeface="Lato"/>
              </a:rPr>
              <a:t>posición</a:t>
            </a:r>
            <a:r>
              <a:rPr b="1" i="1" lang="es" sz="1150">
                <a:solidFill>
                  <a:schemeClr val="dk2"/>
                </a:solidFill>
                <a:highlight>
                  <a:srgbClr val="FFFFFE"/>
                </a:highlight>
                <a:latin typeface="Lato"/>
                <a:ea typeface="Lato"/>
                <a:cs typeface="Lato"/>
                <a:sym typeface="Lato"/>
              </a:rPr>
              <a:t> las variables </a:t>
            </a:r>
            <a:r>
              <a:rPr b="1" i="1" lang="es" sz="1150">
                <a:solidFill>
                  <a:schemeClr val="dk2"/>
                </a:solidFill>
                <a:highlight>
                  <a:srgbClr val="FFFFFE"/>
                </a:highlight>
                <a:latin typeface="Lato"/>
                <a:ea typeface="Lato"/>
                <a:cs typeface="Lato"/>
                <a:sym typeface="Lato"/>
              </a:rPr>
              <a:t>serán</a:t>
            </a:r>
            <a:r>
              <a:rPr b="1" i="1" lang="es" sz="1150">
                <a:solidFill>
                  <a:schemeClr val="dk2"/>
                </a:solidFill>
                <a:highlight>
                  <a:srgbClr val="FFFFFE"/>
                </a:highlight>
                <a:latin typeface="Lato"/>
                <a:ea typeface="Lato"/>
                <a:cs typeface="Lato"/>
                <a:sym typeface="Lato"/>
              </a:rPr>
              <a:t> distintas, ya que no le interesan puntuar a un arquero por la cantidad de goles que haga o a un delantero por cuantos quites hizo.</a:t>
            </a:r>
            <a:endParaRPr b="1" i="1" sz="1150">
              <a:solidFill>
                <a:schemeClr val="dk2"/>
              </a:solidFill>
              <a:highlight>
                <a:srgbClr val="FFFFFE"/>
              </a:highlight>
              <a:latin typeface="Lato"/>
              <a:ea typeface="Lato"/>
              <a:cs typeface="Lato"/>
              <a:sym typeface="Lato"/>
            </a:endParaRPr>
          </a:p>
          <a:p>
            <a:pPr indent="0" lvl="0" marL="0" rtl="0" algn="just">
              <a:lnSpc>
                <a:spcPct val="135714"/>
              </a:lnSpc>
              <a:spcBef>
                <a:spcPts val="0"/>
              </a:spcBef>
              <a:spcAft>
                <a:spcPts val="0"/>
              </a:spcAft>
              <a:buNone/>
            </a:pPr>
            <a:r>
              <a:t/>
            </a:r>
            <a:endParaRPr b="1" i="1" sz="1150">
              <a:solidFill>
                <a:schemeClr val="dk2"/>
              </a:solidFill>
              <a:highlight>
                <a:srgbClr val="FFFFFE"/>
              </a:highlight>
              <a:latin typeface="Lato"/>
              <a:ea typeface="Lato"/>
              <a:cs typeface="Lato"/>
              <a:sym typeface="Lato"/>
            </a:endParaRPr>
          </a:p>
          <a:p>
            <a:pPr indent="0" lvl="0" marL="0" rtl="0" algn="just">
              <a:lnSpc>
                <a:spcPct val="135714"/>
              </a:lnSpc>
              <a:spcBef>
                <a:spcPts val="0"/>
              </a:spcBef>
              <a:spcAft>
                <a:spcPts val="0"/>
              </a:spcAft>
              <a:buNone/>
            </a:pPr>
            <a:r>
              <a:rPr b="1" i="1" lang="es" sz="1150">
                <a:solidFill>
                  <a:schemeClr val="dk2"/>
                </a:solidFill>
                <a:highlight>
                  <a:srgbClr val="FFFFFE"/>
                </a:highlight>
                <a:latin typeface="Lato"/>
                <a:ea typeface="Lato"/>
                <a:cs typeface="Lato"/>
                <a:sym typeface="Lato"/>
              </a:rPr>
              <a:t>Los procesos que usaremos </a:t>
            </a:r>
            <a:r>
              <a:rPr b="1" i="1" lang="es" sz="1150">
                <a:solidFill>
                  <a:schemeClr val="dk2"/>
                </a:solidFill>
                <a:highlight>
                  <a:srgbClr val="FFFFFE"/>
                </a:highlight>
                <a:latin typeface="Lato"/>
                <a:ea typeface="Lato"/>
                <a:cs typeface="Lato"/>
                <a:sym typeface="Lato"/>
              </a:rPr>
              <a:t>serán</a:t>
            </a:r>
            <a:r>
              <a:rPr b="1" i="1" lang="es" sz="1150">
                <a:solidFill>
                  <a:schemeClr val="dk2"/>
                </a:solidFill>
                <a:highlight>
                  <a:srgbClr val="FFFFFE"/>
                </a:highlight>
                <a:latin typeface="Lato"/>
                <a:ea typeface="Lato"/>
                <a:cs typeface="Lato"/>
                <a:sym typeface="Lato"/>
              </a:rPr>
              <a:t> "Backward selection", "Forward selection" y "Stepwise". Estos se basan en un algoritmo de aprendizaje </a:t>
            </a:r>
            <a:r>
              <a:rPr b="1" i="1" lang="es" sz="1150">
                <a:solidFill>
                  <a:schemeClr val="dk2"/>
                </a:solidFill>
                <a:highlight>
                  <a:srgbClr val="FFFFFE"/>
                </a:highlight>
                <a:latin typeface="Lato"/>
                <a:ea typeface="Lato"/>
                <a:cs typeface="Lato"/>
                <a:sym typeface="Lato"/>
              </a:rPr>
              <a:t>automático</a:t>
            </a:r>
            <a:r>
              <a:rPr b="1" i="1" lang="es" sz="1150">
                <a:solidFill>
                  <a:schemeClr val="dk2"/>
                </a:solidFill>
                <a:highlight>
                  <a:srgbClr val="FFFFFE"/>
                </a:highlight>
                <a:latin typeface="Lato"/>
                <a:ea typeface="Lato"/>
                <a:cs typeface="Lato"/>
                <a:sym typeface="Lato"/>
              </a:rPr>
              <a:t> que lo encajaremos en nuestro </a:t>
            </a:r>
            <a:r>
              <a:rPr b="1" i="1" lang="es" sz="1150">
                <a:solidFill>
                  <a:schemeClr val="dk2"/>
                </a:solidFill>
                <a:highlight>
                  <a:srgbClr val="FFFFFE"/>
                </a:highlight>
                <a:latin typeface="Lato"/>
                <a:ea typeface="Lato"/>
                <a:cs typeface="Lato"/>
                <a:sym typeface="Lato"/>
              </a:rPr>
              <a:t>data frame</a:t>
            </a:r>
            <a:r>
              <a:rPr b="1" i="1" lang="es" sz="1150">
                <a:solidFill>
                  <a:schemeClr val="dk2"/>
                </a:solidFill>
                <a:highlight>
                  <a:srgbClr val="FFFFFE"/>
                </a:highlight>
                <a:latin typeface="Lato"/>
                <a:ea typeface="Lato"/>
                <a:cs typeface="Lato"/>
                <a:sym typeface="Lato"/>
              </a:rPr>
              <a:t> con las habilidades y con los objetivos.</a:t>
            </a:r>
            <a:r>
              <a:rPr b="1" i="1" lang="es" sz="1250">
                <a:solidFill>
                  <a:schemeClr val="dk2"/>
                </a:solidFill>
                <a:highlight>
                  <a:srgbClr val="FFFFFE"/>
                </a:highlight>
                <a:latin typeface="Lato"/>
                <a:ea typeface="Lato"/>
                <a:cs typeface="Lato"/>
                <a:sym typeface="Lato"/>
              </a:rPr>
              <a:t> </a:t>
            </a:r>
            <a:r>
              <a:rPr b="1" i="1" lang="es" sz="1150">
                <a:solidFill>
                  <a:schemeClr val="dk2"/>
                </a:solidFill>
                <a:highlight>
                  <a:srgbClr val="FFFFFE"/>
                </a:highlight>
                <a:latin typeface="Lato"/>
                <a:ea typeface="Lato"/>
                <a:cs typeface="Lato"/>
                <a:sym typeface="Lato"/>
              </a:rPr>
              <a:t>Siguen un enfoque de búsqueda codiciosa al evaluar todas las posibles combinaciones de habilidades contra el criterio de evaluación. Finalmente, selecciona la combinación de características que da el </a:t>
            </a:r>
            <a:r>
              <a:rPr b="1" i="1" lang="es" sz="1150">
                <a:solidFill>
                  <a:schemeClr val="dk2"/>
                </a:solidFill>
                <a:highlight>
                  <a:srgbClr val="FFFFFE"/>
                </a:highlight>
                <a:latin typeface="Lato"/>
                <a:ea typeface="Lato"/>
                <a:cs typeface="Lato"/>
                <a:sym typeface="Lato"/>
              </a:rPr>
              <a:t>resultado</a:t>
            </a:r>
            <a:r>
              <a:rPr b="1" i="1" lang="es" sz="1150">
                <a:solidFill>
                  <a:schemeClr val="dk2"/>
                </a:solidFill>
                <a:highlight>
                  <a:srgbClr val="FFFFFE"/>
                </a:highlight>
                <a:latin typeface="Lato"/>
                <a:ea typeface="Lato"/>
                <a:cs typeface="Lato"/>
                <a:sym typeface="Lato"/>
              </a:rPr>
              <a:t> </a:t>
            </a:r>
            <a:r>
              <a:rPr b="1" i="1" lang="es" sz="1150">
                <a:solidFill>
                  <a:schemeClr val="dk2"/>
                </a:solidFill>
                <a:highlight>
                  <a:srgbClr val="FFFFFE"/>
                </a:highlight>
                <a:latin typeface="Lato"/>
                <a:ea typeface="Lato"/>
                <a:cs typeface="Lato"/>
                <a:sym typeface="Lato"/>
              </a:rPr>
              <a:t>óptimo</a:t>
            </a:r>
            <a:r>
              <a:rPr b="1" i="1" lang="es" sz="1150">
                <a:solidFill>
                  <a:schemeClr val="dk2"/>
                </a:solidFill>
                <a:highlight>
                  <a:srgbClr val="FFFFFE"/>
                </a:highlight>
                <a:latin typeface="Lato"/>
                <a:ea typeface="Lato"/>
                <a:cs typeface="Lato"/>
                <a:sym typeface="Lato"/>
              </a:rPr>
              <a:t> para el algoritmo de aprendizaje automático especificado.</a:t>
            </a:r>
            <a:endParaRPr i="1">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36"/>
          <p:cNvPicPr preferRelativeResize="0"/>
          <p:nvPr/>
        </p:nvPicPr>
        <p:blipFill rotWithShape="1">
          <a:blip r:embed="rId3">
            <a:alphaModFix/>
          </a:blip>
          <a:srcRect b="11355" l="0" r="0" t="0"/>
          <a:stretch/>
        </p:blipFill>
        <p:spPr>
          <a:xfrm>
            <a:off x="0" y="2388175"/>
            <a:ext cx="2316125" cy="2951851"/>
          </a:xfrm>
          <a:prstGeom prst="rect">
            <a:avLst/>
          </a:prstGeom>
          <a:noFill/>
          <a:ln cap="flat" cmpd="sng" w="9525">
            <a:solidFill>
              <a:schemeClr val="dk2"/>
            </a:solidFill>
            <a:prstDash val="solid"/>
            <a:round/>
            <a:headEnd len="sm" w="sm" type="none"/>
            <a:tailEnd len="sm" w="sm" type="none"/>
          </a:ln>
        </p:spPr>
      </p:pic>
      <p:sp>
        <p:nvSpPr>
          <p:cNvPr id="669" name="Google Shape;669;p36"/>
          <p:cNvSpPr txBox="1"/>
          <p:nvPr/>
        </p:nvSpPr>
        <p:spPr>
          <a:xfrm>
            <a:off x="150400" y="220575"/>
            <a:ext cx="5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70" name="Google Shape;670;p36"/>
          <p:cNvSpPr txBox="1"/>
          <p:nvPr/>
        </p:nvSpPr>
        <p:spPr>
          <a:xfrm>
            <a:off x="90250" y="100250"/>
            <a:ext cx="666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rgbClr val="38761D"/>
                </a:solidFill>
                <a:latin typeface="Raleway"/>
                <a:ea typeface="Raleway"/>
                <a:cs typeface="Raleway"/>
                <a:sym typeface="Raleway"/>
              </a:rPr>
              <a:t>Elección</a:t>
            </a:r>
            <a:r>
              <a:rPr b="1" lang="es" sz="3400">
                <a:solidFill>
                  <a:srgbClr val="38761D"/>
                </a:solidFill>
                <a:latin typeface="Raleway"/>
                <a:ea typeface="Raleway"/>
                <a:cs typeface="Raleway"/>
                <a:sym typeface="Raleway"/>
              </a:rPr>
              <a:t> de los algoritmos</a:t>
            </a:r>
            <a:endParaRPr b="1" sz="3400">
              <a:solidFill>
                <a:srgbClr val="38761D"/>
              </a:solidFill>
              <a:latin typeface="Raleway"/>
              <a:ea typeface="Raleway"/>
              <a:cs typeface="Raleway"/>
              <a:sym typeface="Raleway"/>
            </a:endParaRPr>
          </a:p>
        </p:txBody>
      </p:sp>
      <p:sp>
        <p:nvSpPr>
          <p:cNvPr id="671" name="Google Shape;671;p36"/>
          <p:cNvSpPr txBox="1"/>
          <p:nvPr/>
        </p:nvSpPr>
        <p:spPr>
          <a:xfrm>
            <a:off x="90250" y="912375"/>
            <a:ext cx="8943600" cy="1046700"/>
          </a:xfrm>
          <a:prstGeom prst="rect">
            <a:avLst/>
          </a:prstGeom>
          <a:noFill/>
          <a:ln cap="flat" cmpd="sng" w="19050">
            <a:solidFill>
              <a:srgbClr val="38761D"/>
            </a:solidFill>
            <a:prstDash val="dot"/>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Lato"/>
                <a:ea typeface="Lato"/>
                <a:cs typeface="Lato"/>
                <a:sym typeface="Lato"/>
              </a:rPr>
              <a:t>Para elegir el mejor algoritmo de cada </a:t>
            </a:r>
            <a:r>
              <a:rPr lang="es">
                <a:latin typeface="Lato"/>
                <a:ea typeface="Lato"/>
                <a:cs typeface="Lato"/>
                <a:sym typeface="Lato"/>
              </a:rPr>
              <a:t>posición</a:t>
            </a:r>
            <a:r>
              <a:rPr lang="es">
                <a:latin typeface="Lato"/>
                <a:ea typeface="Lato"/>
                <a:cs typeface="Lato"/>
                <a:sym typeface="Lato"/>
              </a:rPr>
              <a:t> </a:t>
            </a:r>
            <a:r>
              <a:rPr lang="es">
                <a:latin typeface="Lato"/>
                <a:ea typeface="Lato"/>
                <a:cs typeface="Lato"/>
                <a:sym typeface="Lato"/>
              </a:rPr>
              <a:t>utilice</a:t>
            </a:r>
            <a:r>
              <a:rPr lang="es">
                <a:latin typeface="Lato"/>
                <a:ea typeface="Lato"/>
                <a:cs typeface="Lato"/>
                <a:sym typeface="Lato"/>
              </a:rPr>
              <a:t> el algoritmo llamado “Lazy predict”. Que hace esta herramienta? Ayuda a </a:t>
            </a:r>
            <a:r>
              <a:rPr lang="es">
                <a:latin typeface="Lato"/>
                <a:ea typeface="Lato"/>
                <a:cs typeface="Lato"/>
                <a:sym typeface="Lato"/>
              </a:rPr>
              <a:t>semi automatizar</a:t>
            </a:r>
            <a:r>
              <a:rPr lang="es">
                <a:latin typeface="Lato"/>
                <a:ea typeface="Lato"/>
                <a:cs typeface="Lato"/>
                <a:sym typeface="Lato"/>
              </a:rPr>
              <a:t> su tarea de aprendizaje automático, construye una gran cantidad de modelos básicos sin mucho código y ayuda a comprender qué modelos funcionan mejor sin ningún ajuste de parámetros.</a:t>
            </a:r>
            <a:endParaRPr>
              <a:latin typeface="Lato"/>
              <a:ea typeface="Lato"/>
              <a:cs typeface="Lato"/>
              <a:sym typeface="Lato"/>
            </a:endParaRPr>
          </a:p>
        </p:txBody>
      </p:sp>
      <p:pic>
        <p:nvPicPr>
          <p:cNvPr id="672" name="Google Shape;672;p36"/>
          <p:cNvPicPr preferRelativeResize="0"/>
          <p:nvPr/>
        </p:nvPicPr>
        <p:blipFill rotWithShape="1">
          <a:blip r:embed="rId4">
            <a:alphaModFix/>
          </a:blip>
          <a:srcRect b="0" l="4685" r="850" t="0"/>
          <a:stretch/>
        </p:blipFill>
        <p:spPr>
          <a:xfrm>
            <a:off x="6878000" y="2388175"/>
            <a:ext cx="2245750" cy="2951850"/>
          </a:xfrm>
          <a:prstGeom prst="rect">
            <a:avLst/>
          </a:prstGeom>
          <a:noFill/>
          <a:ln cap="flat" cmpd="sng" w="9525">
            <a:solidFill>
              <a:schemeClr val="dk2"/>
            </a:solidFill>
            <a:prstDash val="solid"/>
            <a:round/>
            <a:headEnd len="sm" w="sm" type="none"/>
            <a:tailEnd len="sm" w="sm" type="none"/>
          </a:ln>
        </p:spPr>
      </p:pic>
      <p:pic>
        <p:nvPicPr>
          <p:cNvPr id="673" name="Google Shape;673;p36"/>
          <p:cNvPicPr preferRelativeResize="0"/>
          <p:nvPr/>
        </p:nvPicPr>
        <p:blipFill rotWithShape="1">
          <a:blip r:embed="rId5">
            <a:alphaModFix/>
          </a:blip>
          <a:srcRect b="0" l="6015" r="0" t="0"/>
          <a:stretch/>
        </p:blipFill>
        <p:spPr>
          <a:xfrm>
            <a:off x="4632250" y="2388175"/>
            <a:ext cx="2245751" cy="2951851"/>
          </a:xfrm>
          <a:prstGeom prst="rect">
            <a:avLst/>
          </a:prstGeom>
          <a:noFill/>
          <a:ln cap="flat" cmpd="sng" w="9525">
            <a:solidFill>
              <a:schemeClr val="dk2"/>
            </a:solidFill>
            <a:prstDash val="solid"/>
            <a:round/>
            <a:headEnd len="sm" w="sm" type="none"/>
            <a:tailEnd len="sm" w="sm" type="none"/>
          </a:ln>
        </p:spPr>
      </p:pic>
      <p:pic>
        <p:nvPicPr>
          <p:cNvPr id="674" name="Google Shape;674;p36"/>
          <p:cNvPicPr preferRelativeResize="0"/>
          <p:nvPr/>
        </p:nvPicPr>
        <p:blipFill rotWithShape="1">
          <a:blip r:embed="rId6">
            <a:alphaModFix/>
          </a:blip>
          <a:srcRect b="-1525" l="2190" r="0" t="-1525"/>
          <a:stretch/>
        </p:blipFill>
        <p:spPr>
          <a:xfrm>
            <a:off x="2316125" y="2388175"/>
            <a:ext cx="2316125" cy="2951850"/>
          </a:xfrm>
          <a:prstGeom prst="rect">
            <a:avLst/>
          </a:prstGeom>
          <a:noFill/>
          <a:ln cap="flat" cmpd="sng" w="9525">
            <a:solidFill>
              <a:schemeClr val="dk2"/>
            </a:solidFill>
            <a:prstDash val="solid"/>
            <a:round/>
            <a:headEnd len="sm" w="sm" type="none"/>
            <a:tailEnd len="sm" w="sm" type="none"/>
          </a:ln>
        </p:spPr>
      </p:pic>
      <p:sp>
        <p:nvSpPr>
          <p:cNvPr id="675" name="Google Shape;675;p36"/>
          <p:cNvSpPr txBox="1"/>
          <p:nvPr/>
        </p:nvSpPr>
        <p:spPr>
          <a:xfrm>
            <a:off x="280725" y="2075450"/>
            <a:ext cx="11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solidFill>
                  <a:srgbClr val="38761D"/>
                </a:solidFill>
                <a:latin typeface="Lato"/>
                <a:ea typeface="Lato"/>
                <a:cs typeface="Lato"/>
                <a:sym typeface="Lato"/>
              </a:rPr>
              <a:t>Arqueros</a:t>
            </a:r>
            <a:endParaRPr b="1" i="1">
              <a:solidFill>
                <a:srgbClr val="38761D"/>
              </a:solidFill>
              <a:latin typeface="Lato"/>
              <a:ea typeface="Lato"/>
              <a:cs typeface="Lato"/>
              <a:sym typeface="Lato"/>
            </a:endParaRPr>
          </a:p>
        </p:txBody>
      </p:sp>
      <p:sp>
        <p:nvSpPr>
          <p:cNvPr id="676" name="Google Shape;676;p36"/>
          <p:cNvSpPr txBox="1"/>
          <p:nvPr/>
        </p:nvSpPr>
        <p:spPr>
          <a:xfrm>
            <a:off x="2358200" y="2075450"/>
            <a:ext cx="11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solidFill>
                  <a:srgbClr val="38761D"/>
                </a:solidFill>
                <a:latin typeface="Lato"/>
                <a:ea typeface="Lato"/>
                <a:cs typeface="Lato"/>
                <a:sym typeface="Lato"/>
              </a:rPr>
              <a:t>Defensores</a:t>
            </a:r>
            <a:endParaRPr b="1" i="1">
              <a:solidFill>
                <a:srgbClr val="38761D"/>
              </a:solidFill>
              <a:latin typeface="Lato"/>
              <a:ea typeface="Lato"/>
              <a:cs typeface="Lato"/>
              <a:sym typeface="Lato"/>
            </a:endParaRPr>
          </a:p>
        </p:txBody>
      </p:sp>
      <p:sp>
        <p:nvSpPr>
          <p:cNvPr id="677" name="Google Shape;677;p36"/>
          <p:cNvSpPr txBox="1"/>
          <p:nvPr/>
        </p:nvSpPr>
        <p:spPr>
          <a:xfrm>
            <a:off x="4618100" y="2075450"/>
            <a:ext cx="14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solidFill>
                  <a:srgbClr val="38761D"/>
                </a:solidFill>
                <a:latin typeface="Lato"/>
                <a:ea typeface="Lato"/>
                <a:cs typeface="Lato"/>
                <a:sym typeface="Lato"/>
              </a:rPr>
              <a:t>Mediocampistas</a:t>
            </a:r>
            <a:endParaRPr b="1" i="1">
              <a:solidFill>
                <a:srgbClr val="38761D"/>
              </a:solidFill>
              <a:latin typeface="Lato"/>
              <a:ea typeface="Lato"/>
              <a:cs typeface="Lato"/>
              <a:sym typeface="Lato"/>
            </a:endParaRPr>
          </a:p>
        </p:txBody>
      </p:sp>
      <p:sp>
        <p:nvSpPr>
          <p:cNvPr id="678" name="Google Shape;678;p36"/>
          <p:cNvSpPr txBox="1"/>
          <p:nvPr/>
        </p:nvSpPr>
        <p:spPr>
          <a:xfrm>
            <a:off x="6878000" y="2075450"/>
            <a:ext cx="11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solidFill>
                  <a:srgbClr val="38761D"/>
                </a:solidFill>
                <a:latin typeface="Lato"/>
                <a:ea typeface="Lato"/>
                <a:cs typeface="Lato"/>
                <a:sym typeface="Lato"/>
              </a:rPr>
              <a:t>Delanteros</a:t>
            </a:r>
            <a:endParaRPr b="1" i="1">
              <a:solidFill>
                <a:srgbClr val="38761D"/>
              </a:solidFill>
              <a:latin typeface="Lato"/>
              <a:ea typeface="Lato"/>
              <a:cs typeface="Lato"/>
              <a:sym typeface="Lato"/>
            </a:endParaRPr>
          </a:p>
        </p:txBody>
      </p:sp>
      <p:pic>
        <p:nvPicPr>
          <p:cNvPr id="679" name="Google Shape;679;p36"/>
          <p:cNvPicPr preferRelativeResize="0"/>
          <p:nvPr/>
        </p:nvPicPr>
        <p:blipFill>
          <a:blip r:embed="rId7">
            <a:alphaModFix/>
          </a:blip>
          <a:stretch>
            <a:fillRect/>
          </a:stretch>
        </p:blipFill>
        <p:spPr>
          <a:xfrm>
            <a:off x="6515425" y="152325"/>
            <a:ext cx="1046700" cy="104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185" name="Shape 185"/>
        <p:cNvGrpSpPr/>
        <p:nvPr/>
      </p:nvGrpSpPr>
      <p:grpSpPr>
        <a:xfrm>
          <a:off x="0" y="0"/>
          <a:ext cx="0" cy="0"/>
          <a:chOff x="0" y="0"/>
          <a:chExt cx="0" cy="0"/>
        </a:xfrm>
      </p:grpSpPr>
      <p:pic>
        <p:nvPicPr>
          <p:cNvPr id="186" name="Google Shape;186;p19"/>
          <p:cNvPicPr preferRelativeResize="0"/>
          <p:nvPr/>
        </p:nvPicPr>
        <p:blipFill rotWithShape="1">
          <a:blip r:embed="rId3">
            <a:alphaModFix/>
          </a:blip>
          <a:srcRect b="4758" l="2825" r="3907" t="3548"/>
          <a:stretch/>
        </p:blipFill>
        <p:spPr>
          <a:xfrm>
            <a:off x="0" y="0"/>
            <a:ext cx="9144000" cy="5143500"/>
          </a:xfrm>
          <a:prstGeom prst="rect">
            <a:avLst/>
          </a:prstGeom>
          <a:noFill/>
          <a:ln>
            <a:noFill/>
          </a:ln>
        </p:spPr>
      </p:pic>
      <p:pic>
        <p:nvPicPr>
          <p:cNvPr id="187" name="Google Shape;187;p19"/>
          <p:cNvPicPr preferRelativeResize="0"/>
          <p:nvPr/>
        </p:nvPicPr>
        <p:blipFill rotWithShape="1">
          <a:blip r:embed="rId4">
            <a:alphaModFix/>
          </a:blip>
          <a:srcRect b="36957" l="5168" r="82160" t="30869"/>
          <a:stretch/>
        </p:blipFill>
        <p:spPr>
          <a:xfrm>
            <a:off x="1248225" y="2112000"/>
            <a:ext cx="969000" cy="919500"/>
          </a:xfrm>
          <a:prstGeom prst="ellipse">
            <a:avLst/>
          </a:prstGeom>
          <a:noFill/>
          <a:ln>
            <a:noFill/>
          </a:ln>
        </p:spPr>
      </p:pic>
      <p:pic>
        <p:nvPicPr>
          <p:cNvPr id="188" name="Google Shape;188;p19"/>
          <p:cNvPicPr preferRelativeResize="0"/>
          <p:nvPr/>
        </p:nvPicPr>
        <p:blipFill rotWithShape="1">
          <a:blip r:embed="rId4">
            <a:alphaModFix/>
          </a:blip>
          <a:srcRect b="35214" l="24337" r="62994" t="30436"/>
          <a:stretch/>
        </p:blipFill>
        <p:spPr>
          <a:xfrm>
            <a:off x="3036125" y="409250"/>
            <a:ext cx="969000" cy="981600"/>
          </a:xfrm>
          <a:prstGeom prst="ellipse">
            <a:avLst/>
          </a:prstGeom>
          <a:noFill/>
          <a:ln>
            <a:noFill/>
          </a:ln>
        </p:spPr>
      </p:pic>
      <p:pic>
        <p:nvPicPr>
          <p:cNvPr id="189" name="Google Shape;189;p19"/>
          <p:cNvPicPr preferRelativeResize="0"/>
          <p:nvPr/>
        </p:nvPicPr>
        <p:blipFill rotWithShape="1">
          <a:blip r:embed="rId4">
            <a:alphaModFix/>
          </a:blip>
          <a:srcRect b="34961" l="43722" r="43608" t="30688"/>
          <a:stretch/>
        </p:blipFill>
        <p:spPr>
          <a:xfrm>
            <a:off x="3629400" y="3165250"/>
            <a:ext cx="969000" cy="981600"/>
          </a:xfrm>
          <a:prstGeom prst="ellipse">
            <a:avLst/>
          </a:prstGeom>
          <a:noFill/>
          <a:ln>
            <a:noFill/>
          </a:ln>
        </p:spPr>
      </p:pic>
      <p:pic>
        <p:nvPicPr>
          <p:cNvPr id="190" name="Google Shape;190;p19"/>
          <p:cNvPicPr preferRelativeResize="0"/>
          <p:nvPr/>
        </p:nvPicPr>
        <p:blipFill rotWithShape="1">
          <a:blip r:embed="rId4">
            <a:alphaModFix/>
          </a:blip>
          <a:srcRect b="34961" l="63053" r="24966" t="30688"/>
          <a:stretch/>
        </p:blipFill>
        <p:spPr>
          <a:xfrm>
            <a:off x="5696025" y="975850"/>
            <a:ext cx="916200" cy="981600"/>
          </a:xfrm>
          <a:prstGeom prst="ellipse">
            <a:avLst/>
          </a:prstGeom>
          <a:noFill/>
          <a:ln>
            <a:noFill/>
          </a:ln>
        </p:spPr>
      </p:pic>
      <p:pic>
        <p:nvPicPr>
          <p:cNvPr id="191" name="Google Shape;191;p19"/>
          <p:cNvPicPr preferRelativeResize="0"/>
          <p:nvPr/>
        </p:nvPicPr>
        <p:blipFill rotWithShape="1">
          <a:blip r:embed="rId4">
            <a:alphaModFix/>
          </a:blip>
          <a:srcRect b="34960" l="82529" r="5491" t="30687"/>
          <a:stretch/>
        </p:blipFill>
        <p:spPr>
          <a:xfrm>
            <a:off x="6799700" y="2967400"/>
            <a:ext cx="916200" cy="981600"/>
          </a:xfrm>
          <a:prstGeom prst="ellipse">
            <a:avLst/>
          </a:prstGeom>
          <a:noFill/>
          <a:ln>
            <a:noFill/>
          </a:ln>
        </p:spPr>
      </p:pic>
      <p:sp>
        <p:nvSpPr>
          <p:cNvPr id="192" name="Google Shape;192;p19"/>
          <p:cNvSpPr/>
          <p:nvPr/>
        </p:nvSpPr>
        <p:spPr>
          <a:xfrm>
            <a:off x="1947025" y="1228600"/>
            <a:ext cx="1176550" cy="926675"/>
          </a:xfrm>
          <a:custGeom>
            <a:rect b="b" l="l" r="r" t="t"/>
            <a:pathLst>
              <a:path extrusionOk="0" h="37067" w="47062">
                <a:moveTo>
                  <a:pt x="0" y="37067"/>
                </a:moveTo>
                <a:cubicBezTo>
                  <a:pt x="0" y="17098"/>
                  <a:pt x="28121" y="6324"/>
                  <a:pt x="47062" y="0"/>
                </a:cubicBezTo>
              </a:path>
            </a:pathLst>
          </a:custGeom>
          <a:noFill/>
          <a:ln cap="flat" cmpd="sng" w="28575">
            <a:solidFill>
              <a:schemeClr val="lt1"/>
            </a:solidFill>
            <a:prstDash val="solid"/>
            <a:round/>
            <a:headEnd len="med" w="med" type="none"/>
            <a:tailEnd len="med" w="med" type="triangle"/>
          </a:ln>
        </p:spPr>
      </p:sp>
      <p:sp>
        <p:nvSpPr>
          <p:cNvPr id="193" name="Google Shape;193;p19"/>
          <p:cNvSpPr/>
          <p:nvPr/>
        </p:nvSpPr>
        <p:spPr>
          <a:xfrm flipH="1" rot="-1680121">
            <a:off x="3273663" y="1316597"/>
            <a:ext cx="493913" cy="1988711"/>
          </a:xfrm>
          <a:custGeom>
            <a:rect b="b" l="l" r="r" t="t"/>
            <a:pathLst>
              <a:path extrusionOk="0" h="79547" w="26824">
                <a:moveTo>
                  <a:pt x="0" y="0"/>
                </a:moveTo>
                <a:cubicBezTo>
                  <a:pt x="13785" y="0"/>
                  <a:pt x="20615" y="20635"/>
                  <a:pt x="23322" y="34151"/>
                </a:cubicBezTo>
                <a:cubicBezTo>
                  <a:pt x="25077" y="42915"/>
                  <a:pt x="27993" y="52042"/>
                  <a:pt x="26238" y="60806"/>
                </a:cubicBezTo>
                <a:cubicBezTo>
                  <a:pt x="25504" y="64471"/>
                  <a:pt x="25177" y="68389"/>
                  <a:pt x="23322" y="71634"/>
                </a:cubicBezTo>
                <a:cubicBezTo>
                  <a:pt x="21774" y="74342"/>
                  <a:pt x="18325" y="76427"/>
                  <a:pt x="18325" y="79547"/>
                </a:cubicBezTo>
              </a:path>
            </a:pathLst>
          </a:custGeom>
          <a:noFill/>
          <a:ln cap="flat" cmpd="sng" w="28575">
            <a:solidFill>
              <a:schemeClr val="lt1"/>
            </a:solidFill>
            <a:prstDash val="solid"/>
            <a:round/>
            <a:headEnd len="med" w="med" type="none"/>
            <a:tailEnd len="med" w="med" type="triangle"/>
          </a:ln>
        </p:spPr>
      </p:sp>
      <p:sp>
        <p:nvSpPr>
          <p:cNvPr id="194" name="Google Shape;194;p19"/>
          <p:cNvSpPr/>
          <p:nvPr/>
        </p:nvSpPr>
        <p:spPr>
          <a:xfrm>
            <a:off x="4487550" y="1863750"/>
            <a:ext cx="1363950" cy="1499300"/>
          </a:xfrm>
          <a:custGeom>
            <a:rect b="b" l="l" r="r" t="t"/>
            <a:pathLst>
              <a:path extrusionOk="0" h="59972" w="54558">
                <a:moveTo>
                  <a:pt x="0" y="59972"/>
                </a:moveTo>
                <a:cubicBezTo>
                  <a:pt x="0" y="43447"/>
                  <a:pt x="15517" y="29489"/>
                  <a:pt x="28737" y="19574"/>
                </a:cubicBezTo>
                <a:cubicBezTo>
                  <a:pt x="37377" y="13094"/>
                  <a:pt x="54558" y="10801"/>
                  <a:pt x="54558" y="0"/>
                </a:cubicBezTo>
              </a:path>
            </a:pathLst>
          </a:custGeom>
          <a:noFill/>
          <a:ln cap="flat" cmpd="sng" w="28575">
            <a:solidFill>
              <a:schemeClr val="lt1"/>
            </a:solidFill>
            <a:prstDash val="solid"/>
            <a:round/>
            <a:headEnd len="med" w="med" type="none"/>
            <a:tailEnd len="med" w="med" type="stealth"/>
          </a:ln>
        </p:spPr>
      </p:sp>
      <p:sp>
        <p:nvSpPr>
          <p:cNvPr id="195" name="Google Shape;195;p19"/>
          <p:cNvSpPr/>
          <p:nvPr/>
        </p:nvSpPr>
        <p:spPr>
          <a:xfrm>
            <a:off x="6309650" y="1957450"/>
            <a:ext cx="645525" cy="1114075"/>
          </a:xfrm>
          <a:custGeom>
            <a:rect b="b" l="l" r="r" t="t"/>
            <a:pathLst>
              <a:path extrusionOk="0" h="44563" w="25821">
                <a:moveTo>
                  <a:pt x="0" y="0"/>
                </a:moveTo>
                <a:cubicBezTo>
                  <a:pt x="3234" y="8092"/>
                  <a:pt x="5671" y="16590"/>
                  <a:pt x="9995" y="24156"/>
                </a:cubicBezTo>
                <a:cubicBezTo>
                  <a:pt x="14266" y="31630"/>
                  <a:pt x="21975" y="36862"/>
                  <a:pt x="25821" y="44563"/>
                </a:cubicBezTo>
              </a:path>
            </a:pathLst>
          </a:custGeom>
          <a:noFill/>
          <a:ln cap="flat" cmpd="sng" w="28575">
            <a:solidFill>
              <a:schemeClr val="lt1"/>
            </a:solidFill>
            <a:prstDash val="solid"/>
            <a:round/>
            <a:headEnd len="med" w="med" type="none"/>
            <a:tailEnd len="med" w="med" type="stealth"/>
          </a:ln>
        </p:spPr>
      </p:sp>
      <p:sp>
        <p:nvSpPr>
          <p:cNvPr id="196" name="Google Shape;196;p19"/>
          <p:cNvSpPr txBox="1"/>
          <p:nvPr/>
        </p:nvSpPr>
        <p:spPr>
          <a:xfrm>
            <a:off x="818625" y="3031500"/>
            <a:ext cx="1828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 sz="1500">
                <a:solidFill>
                  <a:schemeClr val="dk2"/>
                </a:solidFill>
                <a:latin typeface="Lato"/>
                <a:ea typeface="Lato"/>
                <a:cs typeface="Lato"/>
                <a:sym typeface="Lato"/>
              </a:rPr>
              <a:t>Presentación</a:t>
            </a:r>
            <a:r>
              <a:rPr b="1" i="1" lang="es" sz="1500">
                <a:solidFill>
                  <a:schemeClr val="dk2"/>
                </a:solidFill>
                <a:latin typeface="Lato"/>
                <a:ea typeface="Lato"/>
                <a:cs typeface="Lato"/>
                <a:sym typeface="Lato"/>
              </a:rPr>
              <a:t> del caso</a:t>
            </a:r>
            <a:endParaRPr b="1" i="1" sz="1500">
              <a:solidFill>
                <a:schemeClr val="dk2"/>
              </a:solidFill>
              <a:latin typeface="Lato"/>
              <a:ea typeface="Lato"/>
              <a:cs typeface="Lato"/>
              <a:sym typeface="Lato"/>
            </a:endParaRPr>
          </a:p>
        </p:txBody>
      </p:sp>
      <p:sp>
        <p:nvSpPr>
          <p:cNvPr id="197" name="Google Shape;197;p19"/>
          <p:cNvSpPr txBox="1"/>
          <p:nvPr/>
        </p:nvSpPr>
        <p:spPr>
          <a:xfrm>
            <a:off x="3730175" y="329350"/>
            <a:ext cx="2037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 sz="1500">
                <a:solidFill>
                  <a:schemeClr val="dk2"/>
                </a:solidFill>
                <a:latin typeface="Lato"/>
                <a:ea typeface="Lato"/>
                <a:cs typeface="Lato"/>
                <a:sym typeface="Lato"/>
              </a:rPr>
              <a:t>Preguntas y objetivos de la </a:t>
            </a:r>
            <a:r>
              <a:rPr b="1" i="1" lang="es" sz="1500">
                <a:solidFill>
                  <a:schemeClr val="dk2"/>
                </a:solidFill>
                <a:latin typeface="Lato"/>
                <a:ea typeface="Lato"/>
                <a:cs typeface="Lato"/>
                <a:sym typeface="Lato"/>
              </a:rPr>
              <a:t>investigación</a:t>
            </a:r>
            <a:endParaRPr b="1" i="1" sz="1500">
              <a:solidFill>
                <a:schemeClr val="dk2"/>
              </a:solidFill>
              <a:latin typeface="Lato"/>
              <a:ea typeface="Lato"/>
              <a:cs typeface="Lato"/>
              <a:sym typeface="Lato"/>
            </a:endParaRPr>
          </a:p>
        </p:txBody>
      </p:sp>
      <p:sp>
        <p:nvSpPr>
          <p:cNvPr id="198" name="Google Shape;198;p19"/>
          <p:cNvSpPr txBox="1"/>
          <p:nvPr/>
        </p:nvSpPr>
        <p:spPr>
          <a:xfrm>
            <a:off x="3199800" y="4146850"/>
            <a:ext cx="1828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 sz="1500">
                <a:solidFill>
                  <a:schemeClr val="dk2"/>
                </a:solidFill>
                <a:latin typeface="Lato"/>
                <a:ea typeface="Lato"/>
                <a:cs typeface="Lato"/>
                <a:sym typeface="Lato"/>
              </a:rPr>
              <a:t>EDA - Exploratory Data Analysis</a:t>
            </a:r>
            <a:endParaRPr b="1" i="1" sz="1500">
              <a:solidFill>
                <a:schemeClr val="dk2"/>
              </a:solidFill>
              <a:latin typeface="Lato"/>
              <a:ea typeface="Lato"/>
              <a:cs typeface="Lato"/>
              <a:sym typeface="Lato"/>
            </a:endParaRPr>
          </a:p>
        </p:txBody>
      </p:sp>
      <p:sp>
        <p:nvSpPr>
          <p:cNvPr id="199" name="Google Shape;199;p19"/>
          <p:cNvSpPr txBox="1"/>
          <p:nvPr/>
        </p:nvSpPr>
        <p:spPr>
          <a:xfrm>
            <a:off x="6343700" y="670600"/>
            <a:ext cx="1828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 sz="1500">
                <a:solidFill>
                  <a:schemeClr val="dk2"/>
                </a:solidFill>
                <a:latin typeface="Lato"/>
                <a:ea typeface="Lato"/>
                <a:cs typeface="Lato"/>
                <a:sym typeface="Lato"/>
              </a:rPr>
              <a:t>Aplicación</a:t>
            </a:r>
            <a:r>
              <a:rPr b="1" i="1" lang="es" sz="1500">
                <a:solidFill>
                  <a:schemeClr val="dk2"/>
                </a:solidFill>
                <a:latin typeface="Lato"/>
                <a:ea typeface="Lato"/>
                <a:cs typeface="Lato"/>
                <a:sym typeface="Lato"/>
              </a:rPr>
              <a:t> de algoritmos de ML</a:t>
            </a:r>
            <a:endParaRPr b="1" i="1" sz="1500">
              <a:solidFill>
                <a:schemeClr val="dk2"/>
              </a:solidFill>
              <a:latin typeface="Lato"/>
              <a:ea typeface="Lato"/>
              <a:cs typeface="Lato"/>
              <a:sym typeface="Lato"/>
            </a:endParaRPr>
          </a:p>
        </p:txBody>
      </p:sp>
      <p:sp>
        <p:nvSpPr>
          <p:cNvPr id="200" name="Google Shape;200;p19"/>
          <p:cNvSpPr txBox="1"/>
          <p:nvPr/>
        </p:nvSpPr>
        <p:spPr>
          <a:xfrm>
            <a:off x="6343700" y="3995125"/>
            <a:ext cx="1828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s" sz="1500">
                <a:solidFill>
                  <a:schemeClr val="dk2"/>
                </a:solidFill>
                <a:latin typeface="Lato"/>
                <a:ea typeface="Lato"/>
                <a:cs typeface="Lato"/>
                <a:sym typeface="Lato"/>
              </a:rPr>
              <a:t>Conclusiones</a:t>
            </a:r>
            <a:endParaRPr b="1" i="1" sz="15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7"/>
          <p:cNvSpPr txBox="1"/>
          <p:nvPr/>
        </p:nvSpPr>
        <p:spPr>
          <a:xfrm>
            <a:off x="90250" y="100250"/>
            <a:ext cx="666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rgbClr val="38761D"/>
                </a:solidFill>
                <a:latin typeface="Raleway"/>
                <a:ea typeface="Raleway"/>
                <a:cs typeface="Raleway"/>
                <a:sym typeface="Raleway"/>
              </a:rPr>
              <a:t>Resultados</a:t>
            </a:r>
            <a:endParaRPr b="1" sz="3400">
              <a:solidFill>
                <a:srgbClr val="38761D"/>
              </a:solidFill>
              <a:latin typeface="Raleway"/>
              <a:ea typeface="Raleway"/>
              <a:cs typeface="Raleway"/>
              <a:sym typeface="Raleway"/>
            </a:endParaRPr>
          </a:p>
        </p:txBody>
      </p:sp>
      <p:graphicFrame>
        <p:nvGraphicFramePr>
          <p:cNvPr id="685" name="Google Shape;685;p37"/>
          <p:cNvGraphicFramePr/>
          <p:nvPr/>
        </p:nvGraphicFramePr>
        <p:xfrm>
          <a:off x="952500" y="857250"/>
          <a:ext cx="3000000" cy="3000000"/>
        </p:xfrm>
        <a:graphic>
          <a:graphicData uri="http://schemas.openxmlformats.org/drawingml/2006/table">
            <a:tbl>
              <a:tblPr>
                <a:noFill/>
                <a:tableStyleId>{C0D32F8D-9F60-4B2D-B7EC-CB3C5F043F3C}</a:tableStyleId>
              </a:tblPr>
              <a:tblGrid>
                <a:gridCol w="1447800"/>
                <a:gridCol w="1447800"/>
                <a:gridCol w="1239550"/>
                <a:gridCol w="1656050"/>
                <a:gridCol w="1447800"/>
              </a:tblGrid>
              <a:tr h="381000">
                <a:tc>
                  <a:txBody>
                    <a:bodyPr/>
                    <a:lstStyle/>
                    <a:p>
                      <a:pPr indent="0" lvl="0" marL="0" rtl="0" algn="ctr">
                        <a:spcBef>
                          <a:spcPts val="0"/>
                        </a:spcBef>
                        <a:spcAft>
                          <a:spcPts val="0"/>
                        </a:spcAft>
                        <a:buNone/>
                      </a:pPr>
                      <a:r>
                        <a:rPr b="1" lang="es" sz="1300"/>
                        <a:t>Posición</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s" sz="1300"/>
                        <a:t>Arquero</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s" sz="1300"/>
                        <a:t>Defensor</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s" sz="1300"/>
                        <a:t>Mediocampista</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s" sz="1300"/>
                        <a:t>Delantero</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r>
              <a:tr h="448275">
                <a:tc>
                  <a:txBody>
                    <a:bodyPr/>
                    <a:lstStyle/>
                    <a:p>
                      <a:pPr indent="0" lvl="0" marL="0" rtl="0" algn="ctr">
                        <a:spcBef>
                          <a:spcPts val="0"/>
                        </a:spcBef>
                        <a:spcAft>
                          <a:spcPts val="0"/>
                        </a:spcAft>
                        <a:buNone/>
                      </a:pPr>
                      <a:r>
                        <a:rPr b="1" lang="es" sz="1300"/>
                        <a:t>Algoritmo</a:t>
                      </a:r>
                      <a:endParaRPr b="1" sz="1300"/>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i="1" lang="es" sz="1300" u="sng"/>
                        <a:t>Ridge</a:t>
                      </a:r>
                      <a:endParaRPr b="1" i="1" sz="13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i="1" lang="es" sz="1300" u="sng"/>
                        <a:t>XGBoost</a:t>
                      </a:r>
                      <a:endParaRPr b="1" i="1" sz="13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i="1" lang="es" sz="1300" u="sng"/>
                        <a:t>Gradient Boosting</a:t>
                      </a:r>
                      <a:endParaRPr b="1" i="1" sz="13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i="1" lang="es" sz="1300" u="sng"/>
                        <a:t>Ridge</a:t>
                      </a:r>
                      <a:endParaRPr b="1" i="1" sz="1300" u="sng"/>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6AA84F"/>
                    </a:solidFill>
                  </a:tcPr>
                </a:tc>
              </a:tr>
              <a:tr h="187975">
                <a:tc>
                  <a:txBody>
                    <a:bodyPr/>
                    <a:lstStyle/>
                    <a:p>
                      <a:pPr indent="0" lvl="0" marL="0" rtl="0" algn="ctr">
                        <a:spcBef>
                          <a:spcPts val="0"/>
                        </a:spcBef>
                        <a:spcAft>
                          <a:spcPts val="0"/>
                        </a:spcAft>
                        <a:buNone/>
                      </a:pPr>
                      <a:r>
                        <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R2</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0.963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0.841</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0.729</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0.627</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MSE</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41.44</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158</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304.51</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389.02</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RMSE</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6.44</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12.57</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17.45</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19.73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MAE</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4.83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8.35</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13.33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15.47</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MAPE</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0.06</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0.11</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0.17</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0.20</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r h="381000">
                <a:tc>
                  <a:txBody>
                    <a:bodyPr/>
                    <a:lstStyle/>
                    <a:p>
                      <a:pPr indent="0" lvl="0" marL="0" rtl="0" algn="ctr">
                        <a:spcBef>
                          <a:spcPts val="0"/>
                        </a:spcBef>
                        <a:spcAft>
                          <a:spcPts val="0"/>
                        </a:spcAft>
                        <a:buNone/>
                      </a:pPr>
                      <a:r>
                        <a:rPr i="1" lang="es"/>
                        <a:t>MedAE</a:t>
                      </a:r>
                      <a:endParaRPr i="1"/>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s"/>
                        <a:t>3.92</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5.63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10.93</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lang="es"/>
                        <a:t>13.30</a:t>
                      </a:r>
                      <a:endParaRPr/>
                    </a:p>
                  </a:txBody>
                  <a:tcPr marT="91425" marB="91425" marR="91425" marL="91425">
                    <a:lnL cap="flat" cmpd="sng" w="19050">
                      <a:solidFill>
                        <a:srgbClr val="38761D"/>
                      </a:solidFill>
                      <a:prstDash val="solid"/>
                      <a:round/>
                      <a:headEnd len="sm" w="sm" type="none"/>
                      <a:tailEnd len="sm" w="sm" type="none"/>
                    </a:lnL>
                    <a:lnR cap="flat" cmpd="sng" w="19050">
                      <a:solidFill>
                        <a:srgbClr val="38761D"/>
                      </a:solidFill>
                      <a:prstDash val="solid"/>
                      <a:round/>
                      <a:headEnd len="sm" w="sm" type="none"/>
                      <a:tailEnd len="sm" w="sm" type="none"/>
                    </a:lnR>
                    <a:lnT cap="flat" cmpd="sng" w="19050">
                      <a:solidFill>
                        <a:srgbClr val="38761D"/>
                      </a:solidFill>
                      <a:prstDash val="solid"/>
                      <a:round/>
                      <a:headEnd len="sm" w="sm" type="none"/>
                      <a:tailEnd len="sm" w="sm" type="none"/>
                    </a:lnT>
                    <a:lnB cap="flat" cmpd="sng" w="19050">
                      <a:solidFill>
                        <a:srgbClr val="38761D"/>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sp>
        <p:nvSpPr>
          <p:cNvPr id="690" name="Google Shape;690;p38"/>
          <p:cNvSpPr txBox="1"/>
          <p:nvPr>
            <p:ph idx="4294967295" type="ctrTitle"/>
          </p:nvPr>
        </p:nvSpPr>
        <p:spPr>
          <a:xfrm>
            <a:off x="335975" y="687200"/>
            <a:ext cx="8482800" cy="4268700"/>
          </a:xfrm>
          <a:prstGeom prst="rect">
            <a:avLst/>
          </a:prstGeom>
          <a:noFill/>
          <a:ln cap="flat" cmpd="sng" w="19050">
            <a:solidFill>
              <a:srgbClr val="38761D"/>
            </a:solidFill>
            <a:prstDash val="lgDash"/>
            <a:round/>
            <a:headEnd len="sm" w="sm" type="none"/>
            <a:tailEnd len="sm" w="sm" type="none"/>
          </a:ln>
        </p:spPr>
        <p:txBody>
          <a:bodyPr anchorCtr="0" anchor="t" bIns="91425" lIns="91425" spcFirstLastPara="1" rIns="91425" wrap="square" tIns="91425">
            <a:noAutofit/>
          </a:bodyPr>
          <a:lstStyle/>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Pudimos obtener unas listas con los mejores jugadores de las variables más importantes en cada posición.</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Las estadísticas nos sirven para ver realmente cómo está jugando el jugador y no por habilidades de un videojuego.</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La mejor predicción que podemos hacer es en los arqueros por las pocas cantidades de estadísticas que generan.</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Los delanteros y mediocampistas al ser tantas variables el modelo no es tan </a:t>
            </a:r>
            <a:r>
              <a:rPr lang="es" sz="1400">
                <a:solidFill>
                  <a:schemeClr val="dk2"/>
                </a:solidFill>
                <a:latin typeface="Lato"/>
                <a:ea typeface="Lato"/>
                <a:cs typeface="Lato"/>
                <a:sym typeface="Lato"/>
              </a:rPr>
              <a:t>óptimo</a:t>
            </a:r>
            <a:r>
              <a:rPr lang="es" sz="1400">
                <a:solidFill>
                  <a:schemeClr val="dk2"/>
                </a:solidFill>
                <a:latin typeface="Lato"/>
                <a:ea typeface="Lato"/>
                <a:cs typeface="Lato"/>
                <a:sym typeface="Lato"/>
              </a:rPr>
              <a:t>, se </a:t>
            </a:r>
            <a:r>
              <a:rPr lang="es" sz="1400">
                <a:solidFill>
                  <a:schemeClr val="dk2"/>
                </a:solidFill>
                <a:latin typeface="Lato"/>
                <a:ea typeface="Lato"/>
                <a:cs typeface="Lato"/>
                <a:sym typeface="Lato"/>
              </a:rPr>
              <a:t>debería</a:t>
            </a:r>
            <a:r>
              <a:rPr lang="es" sz="1400">
                <a:solidFill>
                  <a:schemeClr val="dk2"/>
                </a:solidFill>
                <a:latin typeface="Lato"/>
                <a:ea typeface="Lato"/>
                <a:cs typeface="Lato"/>
                <a:sym typeface="Lato"/>
              </a:rPr>
              <a:t> buscar </a:t>
            </a:r>
            <a:r>
              <a:rPr lang="es" sz="1400">
                <a:solidFill>
                  <a:schemeClr val="dk2"/>
                </a:solidFill>
                <a:latin typeface="Lato"/>
                <a:ea typeface="Lato"/>
                <a:cs typeface="Lato"/>
                <a:sym typeface="Lato"/>
              </a:rPr>
              <a:t>algún</a:t>
            </a:r>
            <a:r>
              <a:rPr lang="es" sz="1400">
                <a:solidFill>
                  <a:schemeClr val="dk2"/>
                </a:solidFill>
                <a:latin typeface="Lato"/>
                <a:ea typeface="Lato"/>
                <a:cs typeface="Lato"/>
                <a:sym typeface="Lato"/>
              </a:rPr>
              <a:t> </a:t>
            </a:r>
            <a:r>
              <a:rPr lang="es" sz="1400">
                <a:solidFill>
                  <a:schemeClr val="dk2"/>
                </a:solidFill>
                <a:latin typeface="Lato"/>
                <a:ea typeface="Lato"/>
                <a:cs typeface="Lato"/>
                <a:sym typeface="Lato"/>
              </a:rPr>
              <a:t>método</a:t>
            </a:r>
            <a:r>
              <a:rPr lang="es" sz="1400">
                <a:solidFill>
                  <a:schemeClr val="dk2"/>
                </a:solidFill>
                <a:latin typeface="Lato"/>
                <a:ea typeface="Lato"/>
                <a:cs typeface="Lato"/>
                <a:sym typeface="Lato"/>
              </a:rPr>
              <a:t> de </a:t>
            </a:r>
            <a:r>
              <a:rPr lang="es" sz="1400">
                <a:solidFill>
                  <a:schemeClr val="dk2"/>
                </a:solidFill>
                <a:latin typeface="Lato"/>
                <a:ea typeface="Lato"/>
                <a:cs typeface="Lato"/>
                <a:sym typeface="Lato"/>
              </a:rPr>
              <a:t>reducción</a:t>
            </a:r>
            <a:r>
              <a:rPr lang="es" sz="1400">
                <a:solidFill>
                  <a:schemeClr val="dk2"/>
                </a:solidFill>
                <a:latin typeface="Lato"/>
                <a:ea typeface="Lato"/>
                <a:cs typeface="Lato"/>
                <a:sym typeface="Lato"/>
              </a:rPr>
              <a:t> de dimensionalidad que pueda mejorar el algoritmo.</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La falta de datos del valor de mercado condiciona mucho a la hora de clasificar </a:t>
            </a:r>
            <a:r>
              <a:rPr lang="es" sz="1400">
                <a:solidFill>
                  <a:schemeClr val="dk2"/>
                </a:solidFill>
                <a:latin typeface="Lato"/>
                <a:ea typeface="Lato"/>
                <a:cs typeface="Lato"/>
                <a:sym typeface="Lato"/>
              </a:rPr>
              <a:t>cuánto</a:t>
            </a:r>
            <a:r>
              <a:rPr lang="es" sz="1400">
                <a:solidFill>
                  <a:schemeClr val="dk2"/>
                </a:solidFill>
                <a:latin typeface="Lato"/>
                <a:ea typeface="Lato"/>
                <a:cs typeface="Lato"/>
                <a:sym typeface="Lato"/>
              </a:rPr>
              <a:t> vale cada uno, por </a:t>
            </a:r>
            <a:r>
              <a:rPr lang="es" sz="1400">
                <a:solidFill>
                  <a:schemeClr val="dk2"/>
                </a:solidFill>
                <a:latin typeface="Lato"/>
                <a:ea typeface="Lato"/>
                <a:cs typeface="Lato"/>
                <a:sym typeface="Lato"/>
              </a:rPr>
              <a:t>más</a:t>
            </a:r>
            <a:r>
              <a:rPr lang="es" sz="1400">
                <a:solidFill>
                  <a:schemeClr val="dk2"/>
                </a:solidFill>
                <a:latin typeface="Lato"/>
                <a:ea typeface="Lato"/>
                <a:cs typeface="Lato"/>
                <a:sym typeface="Lato"/>
              </a:rPr>
              <a:t> que se hizo una </a:t>
            </a:r>
            <a:r>
              <a:rPr lang="es" sz="1400">
                <a:solidFill>
                  <a:schemeClr val="dk2"/>
                </a:solidFill>
                <a:latin typeface="Lato"/>
                <a:ea typeface="Lato"/>
                <a:cs typeface="Lato"/>
                <a:sym typeface="Lato"/>
              </a:rPr>
              <a:t>imputación</a:t>
            </a:r>
            <a:r>
              <a:rPr lang="es" sz="1400">
                <a:solidFill>
                  <a:schemeClr val="dk2"/>
                </a:solidFill>
                <a:latin typeface="Lato"/>
                <a:ea typeface="Lato"/>
                <a:cs typeface="Lato"/>
                <a:sym typeface="Lato"/>
              </a:rPr>
              <a:t> predictiva no es tan acertado.</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Con el modelo a medida que va generando </a:t>
            </a:r>
            <a:r>
              <a:rPr lang="es" sz="1400">
                <a:solidFill>
                  <a:schemeClr val="dk2"/>
                </a:solidFill>
                <a:latin typeface="Lato"/>
                <a:ea typeface="Lato"/>
                <a:cs typeface="Lato"/>
                <a:sym typeface="Lato"/>
              </a:rPr>
              <a:t>estadísticas</a:t>
            </a:r>
            <a:r>
              <a:rPr lang="es" sz="1400">
                <a:solidFill>
                  <a:schemeClr val="dk2"/>
                </a:solidFill>
                <a:latin typeface="Lato"/>
                <a:ea typeface="Lato"/>
                <a:cs typeface="Lato"/>
                <a:sym typeface="Lato"/>
              </a:rPr>
              <a:t> los jugadores podemos predecir con los minutos jugados si </a:t>
            </a:r>
            <a:r>
              <a:rPr lang="es" sz="1400">
                <a:solidFill>
                  <a:schemeClr val="dk2"/>
                </a:solidFill>
                <a:latin typeface="Lato"/>
                <a:ea typeface="Lato"/>
                <a:cs typeface="Lato"/>
                <a:sym typeface="Lato"/>
              </a:rPr>
              <a:t>estará</a:t>
            </a:r>
            <a:r>
              <a:rPr lang="es" sz="1400">
                <a:solidFill>
                  <a:schemeClr val="dk2"/>
                </a:solidFill>
                <a:latin typeface="Lato"/>
                <a:ea typeface="Lato"/>
                <a:cs typeface="Lato"/>
                <a:sym typeface="Lato"/>
              </a:rPr>
              <a:t> bien “puntuado”.</a:t>
            </a:r>
            <a:endParaRPr sz="1400">
              <a:solidFill>
                <a:schemeClr val="dk2"/>
              </a:solidFill>
              <a:latin typeface="Lato"/>
              <a:ea typeface="Lato"/>
              <a:cs typeface="Lato"/>
              <a:sym typeface="Lato"/>
            </a:endParaRPr>
          </a:p>
          <a:p>
            <a:pPr indent="-317500" lvl="0" marL="457200" rtl="0" algn="just">
              <a:lnSpc>
                <a:spcPct val="135714"/>
              </a:lnSpc>
              <a:spcBef>
                <a:spcPts val="0"/>
              </a:spcBef>
              <a:spcAft>
                <a:spcPts val="0"/>
              </a:spcAft>
              <a:buClr>
                <a:schemeClr val="dk2"/>
              </a:buClr>
              <a:buSzPts val="1400"/>
              <a:buFont typeface="Lato"/>
              <a:buChar char="●"/>
            </a:pPr>
            <a:r>
              <a:rPr lang="es" sz="1400">
                <a:solidFill>
                  <a:schemeClr val="dk2"/>
                </a:solidFill>
                <a:latin typeface="Lato"/>
                <a:ea typeface="Lato"/>
                <a:cs typeface="Lato"/>
                <a:sym typeface="Lato"/>
              </a:rPr>
              <a:t>La falta de datos como edad, equipo, liga, expected goals, entre otros </a:t>
            </a:r>
            <a:r>
              <a:rPr lang="es" sz="1400">
                <a:solidFill>
                  <a:schemeClr val="dk2"/>
                </a:solidFill>
                <a:latin typeface="Lato"/>
                <a:ea typeface="Lato"/>
                <a:cs typeface="Lato"/>
                <a:sym typeface="Lato"/>
              </a:rPr>
              <a:t>ayudarían</a:t>
            </a:r>
            <a:r>
              <a:rPr lang="es" sz="1400">
                <a:solidFill>
                  <a:schemeClr val="dk2"/>
                </a:solidFill>
                <a:latin typeface="Lato"/>
                <a:ea typeface="Lato"/>
                <a:cs typeface="Lato"/>
                <a:sym typeface="Lato"/>
              </a:rPr>
              <a:t> mucho </a:t>
            </a:r>
            <a:r>
              <a:rPr lang="es" sz="1400">
                <a:solidFill>
                  <a:schemeClr val="dk2"/>
                </a:solidFill>
                <a:latin typeface="Lato"/>
                <a:ea typeface="Lato"/>
                <a:cs typeface="Lato"/>
                <a:sym typeface="Lato"/>
              </a:rPr>
              <a:t>más</a:t>
            </a:r>
            <a:r>
              <a:rPr lang="es" sz="1400">
                <a:solidFill>
                  <a:schemeClr val="dk2"/>
                </a:solidFill>
                <a:latin typeface="Lato"/>
                <a:ea typeface="Lato"/>
                <a:cs typeface="Lato"/>
                <a:sym typeface="Lato"/>
              </a:rPr>
              <a:t> al modelo a la hora de hacer las predicciones.</a:t>
            </a:r>
            <a:endParaRPr sz="1400">
              <a:solidFill>
                <a:schemeClr val="dk2"/>
              </a:solidFill>
              <a:latin typeface="Lato"/>
              <a:ea typeface="Lato"/>
              <a:cs typeface="Lato"/>
              <a:sym typeface="Lato"/>
            </a:endParaRPr>
          </a:p>
          <a:p>
            <a:pPr indent="0" lvl="0" marL="0" rtl="0" algn="just">
              <a:lnSpc>
                <a:spcPct val="135714"/>
              </a:lnSpc>
              <a:spcBef>
                <a:spcPts val="0"/>
              </a:spcBef>
              <a:spcAft>
                <a:spcPts val="0"/>
              </a:spcAft>
              <a:buNone/>
            </a:pPr>
            <a:r>
              <a:t/>
            </a:r>
            <a:endParaRPr b="0" sz="1400">
              <a:solidFill>
                <a:srgbClr val="38761D"/>
              </a:solidFill>
              <a:highlight>
                <a:srgbClr val="1E1E1E"/>
              </a:highlight>
              <a:latin typeface="Courier New"/>
              <a:ea typeface="Courier New"/>
              <a:cs typeface="Courier New"/>
              <a:sym typeface="Courier New"/>
            </a:endParaRPr>
          </a:p>
          <a:p>
            <a:pPr indent="0" lvl="0" marL="0" rtl="0" algn="just">
              <a:lnSpc>
                <a:spcPct val="100000"/>
              </a:lnSpc>
              <a:spcBef>
                <a:spcPts val="0"/>
              </a:spcBef>
              <a:spcAft>
                <a:spcPts val="0"/>
              </a:spcAft>
              <a:buSzPts val="4200"/>
              <a:buNone/>
            </a:pPr>
            <a:r>
              <a:t/>
            </a:r>
            <a:endParaRPr sz="4800">
              <a:solidFill>
                <a:srgbClr val="38761D"/>
              </a:solidFill>
            </a:endParaRPr>
          </a:p>
        </p:txBody>
      </p:sp>
      <p:sp>
        <p:nvSpPr>
          <p:cNvPr id="691" name="Google Shape;691;p38"/>
          <p:cNvSpPr txBox="1"/>
          <p:nvPr/>
        </p:nvSpPr>
        <p:spPr>
          <a:xfrm>
            <a:off x="246425" y="48200"/>
            <a:ext cx="666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400">
                <a:solidFill>
                  <a:srgbClr val="38761D"/>
                </a:solidFill>
                <a:latin typeface="Raleway"/>
                <a:ea typeface="Raleway"/>
                <a:cs typeface="Raleway"/>
                <a:sym typeface="Raleway"/>
              </a:rPr>
              <a:t>Conclusiones</a:t>
            </a:r>
            <a:endParaRPr b="1" sz="3400">
              <a:solidFill>
                <a:srgbClr val="38761D"/>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39"/>
          <p:cNvPicPr preferRelativeResize="0"/>
          <p:nvPr/>
        </p:nvPicPr>
        <p:blipFill rotWithShape="1">
          <a:blip r:embed="rId3">
            <a:alphaModFix/>
          </a:blip>
          <a:srcRect b="0" l="0" r="10418" t="0"/>
          <a:stretch/>
        </p:blipFill>
        <p:spPr>
          <a:xfrm rot="5400000">
            <a:off x="2065163" y="-1901789"/>
            <a:ext cx="5028973" cy="8957501"/>
          </a:xfrm>
          <a:prstGeom prst="rect">
            <a:avLst/>
          </a:prstGeom>
          <a:noFill/>
          <a:ln cap="flat" cmpd="sng" w="38100">
            <a:solidFill>
              <a:schemeClr val="lt1"/>
            </a:solidFill>
            <a:prstDash val="solid"/>
            <a:round/>
            <a:headEnd len="sm" w="sm" type="none"/>
            <a:tailEnd len="sm" w="sm" type="none"/>
          </a:ln>
        </p:spPr>
      </p:pic>
      <p:sp>
        <p:nvSpPr>
          <p:cNvPr id="697" name="Google Shape;697;p39"/>
          <p:cNvSpPr txBox="1"/>
          <p:nvPr>
            <p:ph idx="4294967295" type="ctrTitle"/>
          </p:nvPr>
        </p:nvSpPr>
        <p:spPr>
          <a:xfrm>
            <a:off x="6559525" y="4098150"/>
            <a:ext cx="2584200" cy="99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i="1" lang="es" sz="4600">
                <a:solidFill>
                  <a:schemeClr val="lt1"/>
                </a:solidFill>
              </a:rPr>
              <a:t>Gracias!</a:t>
            </a:r>
            <a:endParaRPr i="1" sz="2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677600" y="12353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Abstract</a:t>
            </a:r>
            <a:endParaRPr/>
          </a:p>
        </p:txBody>
      </p:sp>
      <p:sp>
        <p:nvSpPr>
          <p:cNvPr id="206" name="Google Shape;206;p20"/>
          <p:cNvSpPr txBox="1"/>
          <p:nvPr>
            <p:ph idx="1" type="body"/>
          </p:nvPr>
        </p:nvSpPr>
        <p:spPr>
          <a:xfrm>
            <a:off x="509375" y="1853850"/>
            <a:ext cx="8150100" cy="1649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300"/>
              <a:buNone/>
            </a:pPr>
            <a:r>
              <a:rPr lang="es" sz="1050">
                <a:solidFill>
                  <a:schemeClr val="dk2"/>
                </a:solidFill>
                <a:latin typeface="Montserrat Medium"/>
                <a:ea typeface="Montserrat Medium"/>
                <a:cs typeface="Montserrat Medium"/>
                <a:sym typeface="Montserrat Medium"/>
              </a:rPr>
              <a:t>Uno de los problemas a que se enfrentan los equipos de fútbol es la elección de los refuerzos para determinadas posiciones que formarán parte de la plantilla. Esta elección se realiza tomando en cuenta dos aspectos: Costos de la contratación de un jugador y el potencial técnico que posee.</a:t>
            </a:r>
            <a:endParaRPr sz="1050">
              <a:solidFill>
                <a:schemeClr val="dk2"/>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SzPts val="1300"/>
              <a:buNone/>
            </a:pPr>
            <a:r>
              <a:t/>
            </a:r>
            <a:endParaRPr sz="1100">
              <a:solidFill>
                <a:schemeClr val="dk2"/>
              </a:solidFill>
              <a:latin typeface="Montserrat Medium"/>
              <a:ea typeface="Montserrat Medium"/>
              <a:cs typeface="Montserrat Medium"/>
              <a:sym typeface="Montserrat Medium"/>
            </a:endParaRPr>
          </a:p>
          <a:p>
            <a:pPr indent="0" lvl="0" marL="0" rtl="0" algn="l">
              <a:lnSpc>
                <a:spcPct val="135714"/>
              </a:lnSpc>
              <a:spcBef>
                <a:spcPts val="0"/>
              </a:spcBef>
              <a:spcAft>
                <a:spcPts val="0"/>
              </a:spcAft>
              <a:buSzPts val="1300"/>
              <a:buNone/>
            </a:pPr>
            <a:r>
              <a:rPr lang="es" sz="1050">
                <a:solidFill>
                  <a:schemeClr val="dk2"/>
                </a:solidFill>
                <a:latin typeface="Montserrat Medium"/>
                <a:ea typeface="Montserrat Medium"/>
                <a:cs typeface="Montserrat Medium"/>
                <a:sym typeface="Montserrat Medium"/>
              </a:rPr>
              <a:t>El siguiente proyecto intenta brindar una ayuda hacia los scouter de equipos de fútbol.  A través del análisis de datos y herramientas de cientas de datos, se buscará aportar con nombres de jugadores como sugerencia de adquisiciones, en base a cierto presupuesto.  </a:t>
            </a:r>
            <a:endParaRPr sz="105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1600"/>
              </a:spcAft>
              <a:buSzPts val="1300"/>
              <a:buNone/>
            </a:pPr>
            <a:r>
              <a:t/>
            </a:r>
            <a:endParaRPr sz="1100"/>
          </a:p>
        </p:txBody>
      </p:sp>
      <p:pic>
        <p:nvPicPr>
          <p:cNvPr id="207" name="Google Shape;207;p20"/>
          <p:cNvPicPr preferRelativeResize="0"/>
          <p:nvPr/>
        </p:nvPicPr>
        <p:blipFill rotWithShape="1">
          <a:blip r:embed="rId3">
            <a:alphaModFix/>
          </a:blip>
          <a:srcRect b="28404" l="0" r="0" t="45796"/>
          <a:stretch/>
        </p:blipFill>
        <p:spPr>
          <a:xfrm>
            <a:off x="0" y="3909595"/>
            <a:ext cx="9144000" cy="1326897"/>
          </a:xfrm>
          <a:prstGeom prst="rect">
            <a:avLst/>
          </a:prstGeom>
          <a:noFill/>
          <a:ln>
            <a:noFill/>
          </a:ln>
        </p:spPr>
      </p:pic>
      <p:sp>
        <p:nvSpPr>
          <p:cNvPr id="208" name="Google Shape;208;p20"/>
          <p:cNvSpPr/>
          <p:nvPr/>
        </p:nvSpPr>
        <p:spPr>
          <a:xfrm>
            <a:off x="691825" y="1102900"/>
            <a:ext cx="1042800" cy="18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0"/>
          <p:cNvPicPr preferRelativeResize="0"/>
          <p:nvPr/>
        </p:nvPicPr>
        <p:blipFill rotWithShape="1">
          <a:blip r:embed="rId4">
            <a:alphaModFix/>
          </a:blip>
          <a:srcRect b="54778" l="9062" r="54291" t="8566"/>
          <a:stretch/>
        </p:blipFill>
        <p:spPr>
          <a:xfrm>
            <a:off x="296600" y="1312450"/>
            <a:ext cx="381000" cy="381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1729600" y="9481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a:t>Preguntas</a:t>
            </a:r>
            <a:endParaRPr/>
          </a:p>
        </p:txBody>
      </p:sp>
      <p:sp>
        <p:nvSpPr>
          <p:cNvPr id="215" name="Google Shape;215;p21"/>
          <p:cNvSpPr/>
          <p:nvPr/>
        </p:nvSpPr>
        <p:spPr>
          <a:xfrm>
            <a:off x="1071990" y="1744975"/>
            <a:ext cx="328800" cy="328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FFFFFF"/>
                </a:solidFill>
                <a:latin typeface="Arial"/>
                <a:ea typeface="Arial"/>
                <a:cs typeface="Arial"/>
                <a:sym typeface="Arial"/>
              </a:rPr>
              <a:t>1</a:t>
            </a:r>
            <a:endParaRPr b="1" i="0" sz="1300" u="none" cap="none" strike="noStrike">
              <a:solidFill>
                <a:srgbClr val="FFFFFF"/>
              </a:solidFill>
              <a:latin typeface="Arial"/>
              <a:ea typeface="Arial"/>
              <a:cs typeface="Arial"/>
              <a:sym typeface="Arial"/>
            </a:endParaRPr>
          </a:p>
        </p:txBody>
      </p:sp>
      <p:sp>
        <p:nvSpPr>
          <p:cNvPr id="216" name="Google Shape;216;p21"/>
          <p:cNvSpPr txBox="1"/>
          <p:nvPr>
            <p:ph idx="1" type="body"/>
          </p:nvPr>
        </p:nvSpPr>
        <p:spPr>
          <a:xfrm>
            <a:off x="1640650" y="1547175"/>
            <a:ext cx="6570300" cy="833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300"/>
              <a:buNone/>
            </a:pPr>
            <a:r>
              <a:rPr lang="es" sz="1350">
                <a:solidFill>
                  <a:schemeClr val="dk2"/>
                </a:solidFill>
                <a:latin typeface="Montserrat Medium"/>
                <a:ea typeface="Montserrat Medium"/>
                <a:cs typeface="Montserrat Medium"/>
                <a:sym typeface="Montserrat Medium"/>
              </a:rPr>
              <a:t>¿Cómo podemos categorizar a los jugadores para contratar aquellos que pueden brindar una mayor rentabilidad de la inversión, en base al mayor potencial técnico que representan?</a:t>
            </a:r>
            <a:endParaRPr sz="135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1600"/>
              </a:spcAft>
              <a:buSzPts val="1300"/>
              <a:buNone/>
            </a:pPr>
            <a:r>
              <a:t/>
            </a:r>
            <a:endParaRPr sz="1100">
              <a:latin typeface="Montserrat Medium"/>
              <a:ea typeface="Montserrat Medium"/>
              <a:cs typeface="Montserrat Medium"/>
              <a:sym typeface="Montserrat Medium"/>
            </a:endParaRPr>
          </a:p>
        </p:txBody>
      </p:sp>
      <p:sp>
        <p:nvSpPr>
          <p:cNvPr id="217" name="Google Shape;217;p21"/>
          <p:cNvSpPr/>
          <p:nvPr/>
        </p:nvSpPr>
        <p:spPr>
          <a:xfrm>
            <a:off x="1072000" y="2713450"/>
            <a:ext cx="328800" cy="328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s" sz="1300" u="none" cap="none" strike="noStrike">
                <a:solidFill>
                  <a:srgbClr val="FFFFFF"/>
                </a:solidFill>
                <a:latin typeface="Arial"/>
                <a:ea typeface="Arial"/>
                <a:cs typeface="Arial"/>
                <a:sym typeface="Arial"/>
              </a:rPr>
              <a:t>2</a:t>
            </a:r>
            <a:endParaRPr b="1" i="0" sz="1300" u="none" cap="none" strike="noStrike">
              <a:solidFill>
                <a:srgbClr val="FFFFFF"/>
              </a:solidFill>
              <a:latin typeface="Arial"/>
              <a:ea typeface="Arial"/>
              <a:cs typeface="Arial"/>
              <a:sym typeface="Arial"/>
            </a:endParaRPr>
          </a:p>
        </p:txBody>
      </p:sp>
      <p:sp>
        <p:nvSpPr>
          <p:cNvPr id="218" name="Google Shape;218;p21"/>
          <p:cNvSpPr txBox="1"/>
          <p:nvPr>
            <p:ph idx="1" type="body"/>
          </p:nvPr>
        </p:nvSpPr>
        <p:spPr>
          <a:xfrm>
            <a:off x="1685050" y="2571750"/>
            <a:ext cx="6481500" cy="1051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300"/>
              <a:buNone/>
            </a:pPr>
            <a:r>
              <a:rPr lang="es" sz="1350">
                <a:solidFill>
                  <a:schemeClr val="dk2"/>
                </a:solidFill>
                <a:latin typeface="Montserrat Medium"/>
                <a:ea typeface="Montserrat Medium"/>
                <a:cs typeface="Montserrat Medium"/>
                <a:sym typeface="Montserrat Medium"/>
              </a:rPr>
              <a:t>Para determinado presupuesto y posición, ¿podremos tener una herramienta que nos proporcione un listado de jugadores candidatos a contratar?</a:t>
            </a:r>
            <a:endParaRPr sz="135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1600"/>
              </a:spcAft>
              <a:buSzPts val="1300"/>
              <a:buNone/>
            </a:pPr>
            <a:r>
              <a:t/>
            </a:r>
            <a:endParaRPr sz="1200">
              <a:latin typeface="Montserrat Medium"/>
              <a:ea typeface="Montserrat Medium"/>
              <a:cs typeface="Montserrat Medium"/>
              <a:sym typeface="Montserrat Medium"/>
            </a:endParaRPr>
          </a:p>
        </p:txBody>
      </p:sp>
      <p:sp>
        <p:nvSpPr>
          <p:cNvPr id="219" name="Google Shape;219;p21"/>
          <p:cNvSpPr/>
          <p:nvPr/>
        </p:nvSpPr>
        <p:spPr>
          <a:xfrm>
            <a:off x="1072009" y="3623550"/>
            <a:ext cx="328800" cy="328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s" sz="1300" u="none" cap="none" strike="noStrike">
                <a:solidFill>
                  <a:srgbClr val="FFFFFF"/>
                </a:solidFill>
                <a:latin typeface="Arial"/>
                <a:ea typeface="Arial"/>
                <a:cs typeface="Arial"/>
                <a:sym typeface="Arial"/>
              </a:rPr>
              <a:t>3</a:t>
            </a:r>
            <a:endParaRPr b="1" i="0" sz="1300" u="none" cap="none" strike="noStrike">
              <a:solidFill>
                <a:srgbClr val="FFFFFF"/>
              </a:solidFill>
              <a:latin typeface="Arial"/>
              <a:ea typeface="Arial"/>
              <a:cs typeface="Arial"/>
              <a:sym typeface="Arial"/>
            </a:endParaRPr>
          </a:p>
        </p:txBody>
      </p:sp>
      <p:sp>
        <p:nvSpPr>
          <p:cNvPr id="220" name="Google Shape;220;p21"/>
          <p:cNvSpPr txBox="1"/>
          <p:nvPr>
            <p:ph idx="1" type="body"/>
          </p:nvPr>
        </p:nvSpPr>
        <p:spPr>
          <a:xfrm>
            <a:off x="1640650" y="3529325"/>
            <a:ext cx="6436800" cy="6771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300"/>
              <a:buNone/>
            </a:pPr>
            <a:r>
              <a:rPr lang="es" sz="1350">
                <a:solidFill>
                  <a:schemeClr val="dk2"/>
                </a:solidFill>
                <a:latin typeface="Montserrat Medium"/>
                <a:ea typeface="Montserrat Medium"/>
                <a:cs typeface="Montserrat Medium"/>
                <a:sym typeface="Montserrat Medium"/>
              </a:rPr>
              <a:t>¿Cuáles son las variables (condiciones técnicas) que explican de mejor manera el rendimiento y el potencial de un jugador?</a:t>
            </a:r>
            <a:endParaRPr sz="1350">
              <a:solidFill>
                <a:schemeClr val="dk2"/>
              </a:solidFill>
              <a:latin typeface="Montserrat Medium"/>
              <a:ea typeface="Montserrat Medium"/>
              <a:cs typeface="Montserrat Medium"/>
              <a:sym typeface="Montserrat Medium"/>
            </a:endParaRPr>
          </a:p>
          <a:p>
            <a:pPr indent="0" lvl="0" marL="0" rtl="0" algn="l">
              <a:lnSpc>
                <a:spcPct val="115000"/>
              </a:lnSpc>
              <a:spcBef>
                <a:spcPts val="0"/>
              </a:spcBef>
              <a:spcAft>
                <a:spcPts val="1600"/>
              </a:spcAft>
              <a:buSzPts val="1300"/>
              <a:buNone/>
            </a:pPr>
            <a:r>
              <a:t/>
            </a:r>
            <a:endParaRPr sz="1100"/>
          </a:p>
        </p:txBody>
      </p:sp>
      <p:sp>
        <p:nvSpPr>
          <p:cNvPr id="221" name="Google Shape;221;p21"/>
          <p:cNvSpPr/>
          <p:nvPr/>
        </p:nvSpPr>
        <p:spPr>
          <a:xfrm>
            <a:off x="782050" y="1092875"/>
            <a:ext cx="858600" cy="27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1"/>
          <p:cNvPicPr preferRelativeResize="0"/>
          <p:nvPr/>
        </p:nvPicPr>
        <p:blipFill rotWithShape="1">
          <a:blip r:embed="rId3">
            <a:alphaModFix/>
          </a:blip>
          <a:srcRect b="54778" l="9062" r="54291" t="8566"/>
          <a:stretch/>
        </p:blipFill>
        <p:spPr>
          <a:xfrm>
            <a:off x="1314400" y="1020575"/>
            <a:ext cx="415200" cy="4152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761D"/>
        </a:solidFill>
      </p:bgPr>
    </p:bg>
    <p:spTree>
      <p:nvGrpSpPr>
        <p:cNvPr id="226" name="Shape 226"/>
        <p:cNvGrpSpPr/>
        <p:nvPr/>
      </p:nvGrpSpPr>
      <p:grpSpPr>
        <a:xfrm>
          <a:off x="0" y="0"/>
          <a:ext cx="0" cy="0"/>
          <a:chOff x="0" y="0"/>
          <a:chExt cx="0" cy="0"/>
        </a:xfrm>
      </p:grpSpPr>
      <p:pic>
        <p:nvPicPr>
          <p:cNvPr id="227" name="Google Shape;227;p22"/>
          <p:cNvPicPr preferRelativeResize="0"/>
          <p:nvPr/>
        </p:nvPicPr>
        <p:blipFill>
          <a:blip r:embed="rId3">
            <a:alphaModFix amt="79000"/>
          </a:blip>
          <a:stretch>
            <a:fillRect/>
          </a:stretch>
        </p:blipFill>
        <p:spPr>
          <a:xfrm>
            <a:off x="0" y="0"/>
            <a:ext cx="9144000" cy="5143501"/>
          </a:xfrm>
          <a:prstGeom prst="rect">
            <a:avLst/>
          </a:prstGeom>
          <a:noFill/>
          <a:ln>
            <a:noFill/>
          </a:ln>
        </p:spPr>
      </p:pic>
      <p:sp>
        <p:nvSpPr>
          <p:cNvPr id="228" name="Google Shape;228;p22"/>
          <p:cNvSpPr txBox="1"/>
          <p:nvPr>
            <p:ph idx="4294967295" type="title"/>
          </p:nvPr>
        </p:nvSpPr>
        <p:spPr>
          <a:xfrm>
            <a:off x="729450" y="1093375"/>
            <a:ext cx="7010100" cy="35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0" lang="es" sz="1400">
                <a:solidFill>
                  <a:schemeClr val="lt1"/>
                </a:solidFill>
                <a:latin typeface="Raleway Black"/>
                <a:ea typeface="Raleway Black"/>
                <a:cs typeface="Raleway Black"/>
                <a:sym typeface="Raleway Black"/>
              </a:rPr>
              <a:t>Objetivo del proyecto</a:t>
            </a:r>
            <a:endParaRPr b="0" sz="1400">
              <a:solidFill>
                <a:schemeClr val="lt1"/>
              </a:solidFill>
              <a:latin typeface="Raleway Black"/>
              <a:ea typeface="Raleway Black"/>
              <a:cs typeface="Raleway Black"/>
              <a:sym typeface="Raleway Black"/>
            </a:endParaRPr>
          </a:p>
        </p:txBody>
      </p:sp>
      <p:sp>
        <p:nvSpPr>
          <p:cNvPr id="229" name="Google Shape;229;p22"/>
          <p:cNvSpPr txBox="1"/>
          <p:nvPr>
            <p:ph idx="4294967295" type="body"/>
          </p:nvPr>
        </p:nvSpPr>
        <p:spPr>
          <a:xfrm>
            <a:off x="808350" y="1520275"/>
            <a:ext cx="7527300" cy="11529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noAutofit/>
          </a:bodyPr>
          <a:lstStyle/>
          <a:p>
            <a:pPr indent="457200" lvl="0" marL="0" rtl="0" algn="just">
              <a:lnSpc>
                <a:spcPct val="135714"/>
              </a:lnSpc>
              <a:spcBef>
                <a:spcPts val="0"/>
              </a:spcBef>
              <a:spcAft>
                <a:spcPts val="0"/>
              </a:spcAft>
              <a:buSzPts val="1300"/>
              <a:buNone/>
            </a:pPr>
            <a:r>
              <a:rPr lang="es" sz="1250">
                <a:solidFill>
                  <a:schemeClr val="lt1"/>
                </a:solidFill>
                <a:latin typeface="Raleway Black"/>
                <a:ea typeface="Raleway Black"/>
                <a:cs typeface="Raleway Black"/>
                <a:sym typeface="Raleway Black"/>
              </a:rPr>
              <a:t>El siguiente proyecto intenta brindar una ayuda hacia los scouter de equipos de fútbol.  A través del análisis de datos y herramientas de ciencias de datos </a:t>
            </a:r>
            <a:r>
              <a:rPr lang="es" sz="1250">
                <a:solidFill>
                  <a:schemeClr val="lt1"/>
                </a:solidFill>
                <a:latin typeface="Raleway Black"/>
                <a:ea typeface="Raleway Black"/>
                <a:cs typeface="Raleway Black"/>
                <a:sym typeface="Raleway Black"/>
              </a:rPr>
              <a:t>buscaré</a:t>
            </a:r>
            <a:r>
              <a:rPr lang="es" sz="1250">
                <a:solidFill>
                  <a:schemeClr val="lt1"/>
                </a:solidFill>
                <a:latin typeface="Raleway Black"/>
                <a:ea typeface="Raleway Black"/>
                <a:cs typeface="Raleway Black"/>
                <a:sym typeface="Raleway Black"/>
              </a:rPr>
              <a:t> poder predecir el nivel del jugador en base a sus </a:t>
            </a:r>
            <a:r>
              <a:rPr lang="es" sz="1250">
                <a:solidFill>
                  <a:schemeClr val="lt1"/>
                </a:solidFill>
                <a:latin typeface="Raleway Black"/>
                <a:ea typeface="Raleway Black"/>
                <a:cs typeface="Raleway Black"/>
                <a:sym typeface="Raleway Black"/>
              </a:rPr>
              <a:t>estadísticas</a:t>
            </a:r>
            <a:r>
              <a:rPr lang="es" sz="1250">
                <a:solidFill>
                  <a:schemeClr val="lt1"/>
                </a:solidFill>
                <a:latin typeface="Raleway Black"/>
                <a:ea typeface="Raleway Black"/>
                <a:cs typeface="Raleway Black"/>
                <a:sym typeface="Raleway Black"/>
              </a:rPr>
              <a:t>. Se buscará aportar con nombres de jugadores como sugerencia de adquisiciones, en base a cierto presupuesto.  </a:t>
            </a:r>
            <a:endParaRPr sz="1250">
              <a:solidFill>
                <a:schemeClr val="lt1"/>
              </a:solidFill>
              <a:latin typeface="Raleway Black"/>
              <a:ea typeface="Raleway Black"/>
              <a:cs typeface="Raleway Black"/>
              <a:sym typeface="Raleway Black"/>
            </a:endParaRPr>
          </a:p>
          <a:p>
            <a:pPr indent="0" lvl="0" marL="0" rtl="0" algn="just">
              <a:lnSpc>
                <a:spcPct val="115000"/>
              </a:lnSpc>
              <a:spcBef>
                <a:spcPts val="0"/>
              </a:spcBef>
              <a:spcAft>
                <a:spcPts val="1600"/>
              </a:spcAft>
              <a:buSzPts val="1300"/>
              <a:buNone/>
            </a:pPr>
            <a:r>
              <a:t/>
            </a:r>
            <a:endParaRPr sz="3000">
              <a:solidFill>
                <a:srgbClr val="FFFFFF"/>
              </a:solidFill>
            </a:endParaRPr>
          </a:p>
        </p:txBody>
      </p:sp>
      <p:sp>
        <p:nvSpPr>
          <p:cNvPr id="230" name="Google Shape;230;p22"/>
          <p:cNvSpPr txBox="1"/>
          <p:nvPr/>
        </p:nvSpPr>
        <p:spPr>
          <a:xfrm>
            <a:off x="729450" y="3272250"/>
            <a:ext cx="7600200" cy="1444800"/>
          </a:xfrm>
          <a:prstGeom prst="rect">
            <a:avLst/>
          </a:prstGeom>
          <a:noFill/>
          <a:ln cap="flat" cmpd="sng" w="19050">
            <a:solidFill>
              <a:schemeClr val="lt1"/>
            </a:solidFill>
            <a:prstDash val="dot"/>
            <a:round/>
            <a:headEnd len="sm" w="sm" type="none"/>
            <a:tailEnd len="sm" w="sm" type="none"/>
          </a:ln>
        </p:spPr>
        <p:txBody>
          <a:bodyPr anchorCtr="0" anchor="t" bIns="91425" lIns="91425" spcFirstLastPara="1" rIns="91425" wrap="square" tIns="91425">
            <a:spAutoFit/>
          </a:bodyPr>
          <a:lstStyle/>
          <a:p>
            <a:pPr indent="457200" lvl="0" marL="0" rtl="0" algn="just">
              <a:lnSpc>
                <a:spcPct val="135714"/>
              </a:lnSpc>
              <a:spcBef>
                <a:spcPts val="0"/>
              </a:spcBef>
              <a:spcAft>
                <a:spcPts val="0"/>
              </a:spcAft>
              <a:buNone/>
            </a:pPr>
            <a:r>
              <a:rPr lang="es" sz="1250">
                <a:solidFill>
                  <a:schemeClr val="lt1"/>
                </a:solidFill>
                <a:latin typeface="Raleway Black"/>
                <a:ea typeface="Raleway Black"/>
                <a:cs typeface="Raleway Black"/>
                <a:sym typeface="Raleway Black"/>
              </a:rPr>
              <a:t>Uno de los problemas a que se enfrentan los equipos de fútbol es la elección de los refuerzos para determinadas posiciones que formarán parte de la plantilla. Esta elección se realiza tomando en cuenta dos aspectos: Costos de la contratación de un jugador y el potencial técnico que posee.</a:t>
            </a:r>
            <a:endParaRPr sz="1250">
              <a:solidFill>
                <a:schemeClr val="lt1"/>
              </a:solidFill>
              <a:latin typeface="Raleway Black"/>
              <a:ea typeface="Raleway Black"/>
              <a:cs typeface="Raleway Black"/>
              <a:sym typeface="Raleway Black"/>
            </a:endParaRPr>
          </a:p>
          <a:p>
            <a:pPr indent="0" lvl="0" marL="0" rtl="0" algn="just">
              <a:spcBef>
                <a:spcPts val="0"/>
              </a:spcBef>
              <a:spcAft>
                <a:spcPts val="0"/>
              </a:spcAft>
              <a:buNone/>
            </a:pPr>
            <a:r>
              <a:t/>
            </a:r>
            <a:endParaRPr>
              <a:latin typeface="Lato"/>
              <a:ea typeface="Lato"/>
              <a:cs typeface="Lato"/>
              <a:sym typeface="Lato"/>
            </a:endParaRPr>
          </a:p>
        </p:txBody>
      </p:sp>
      <p:sp>
        <p:nvSpPr>
          <p:cNvPr id="231" name="Google Shape;231;p22"/>
          <p:cNvSpPr txBox="1"/>
          <p:nvPr>
            <p:ph idx="4294967295" type="title"/>
          </p:nvPr>
        </p:nvSpPr>
        <p:spPr>
          <a:xfrm>
            <a:off x="729450" y="2746600"/>
            <a:ext cx="70101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600"/>
              <a:buNone/>
            </a:pPr>
            <a:r>
              <a:rPr b="0" lang="es" sz="1400">
                <a:solidFill>
                  <a:schemeClr val="lt1"/>
                </a:solidFill>
                <a:latin typeface="Raleway Black"/>
                <a:ea typeface="Raleway Black"/>
                <a:cs typeface="Raleway Black"/>
                <a:sym typeface="Raleway Black"/>
              </a:rPr>
              <a:t>Contexto de negocio</a:t>
            </a:r>
            <a:endParaRPr b="0" sz="1400">
              <a:solidFill>
                <a:schemeClr val="lt1"/>
              </a:solidFill>
              <a:latin typeface="Raleway Black"/>
              <a:ea typeface="Raleway Black"/>
              <a:cs typeface="Raleway Black"/>
              <a:sym typeface="Raleway Black"/>
            </a:endParaRPr>
          </a:p>
          <a:p>
            <a:pPr indent="0" lvl="0" marL="0" rtl="0" algn="l">
              <a:lnSpc>
                <a:spcPct val="100000"/>
              </a:lnSpc>
              <a:spcBef>
                <a:spcPts val="0"/>
              </a:spcBef>
              <a:spcAft>
                <a:spcPts val="0"/>
              </a:spcAft>
              <a:buSzPts val="3600"/>
              <a:buNone/>
            </a:pPr>
            <a:r>
              <a:t/>
            </a:r>
            <a:endParaRPr sz="1200">
              <a:solidFill>
                <a:schemeClr val="lt1"/>
              </a:solidFill>
            </a:endParaRPr>
          </a:p>
        </p:txBody>
      </p:sp>
      <p:pic>
        <p:nvPicPr>
          <p:cNvPr id="232" name="Google Shape;232;p22"/>
          <p:cNvPicPr preferRelativeResize="0"/>
          <p:nvPr/>
        </p:nvPicPr>
        <p:blipFill rotWithShape="1">
          <a:blip r:embed="rId4">
            <a:alphaModFix/>
          </a:blip>
          <a:srcRect b="54778" l="9062" r="54291" t="8566"/>
          <a:stretch/>
        </p:blipFill>
        <p:spPr>
          <a:xfrm>
            <a:off x="348450" y="1078225"/>
            <a:ext cx="381000" cy="381000"/>
          </a:xfrm>
          <a:prstGeom prst="ellipse">
            <a:avLst/>
          </a:prstGeom>
          <a:noFill/>
          <a:ln>
            <a:noFill/>
          </a:ln>
        </p:spPr>
      </p:pic>
      <p:pic>
        <p:nvPicPr>
          <p:cNvPr id="233" name="Google Shape;233;p22"/>
          <p:cNvPicPr preferRelativeResize="0"/>
          <p:nvPr/>
        </p:nvPicPr>
        <p:blipFill rotWithShape="1">
          <a:blip r:embed="rId4">
            <a:alphaModFix/>
          </a:blip>
          <a:srcRect b="54778" l="9062" r="54291" t="8566"/>
          <a:stretch/>
        </p:blipFill>
        <p:spPr>
          <a:xfrm>
            <a:off x="348450" y="2731450"/>
            <a:ext cx="381000" cy="381000"/>
          </a:xfrm>
          <a:prstGeom prst="ellipse">
            <a:avLst/>
          </a:prstGeom>
          <a:noFill/>
          <a:ln>
            <a:noFill/>
          </a:ln>
        </p:spPr>
      </p:pic>
      <p:sp>
        <p:nvSpPr>
          <p:cNvPr id="234" name="Google Shape;234;p22"/>
          <p:cNvSpPr/>
          <p:nvPr/>
        </p:nvSpPr>
        <p:spPr>
          <a:xfrm>
            <a:off x="-36450" y="343600"/>
            <a:ext cx="9216900" cy="35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2"/>
          <p:cNvPicPr preferRelativeResize="0"/>
          <p:nvPr/>
        </p:nvPicPr>
        <p:blipFill>
          <a:blip r:embed="rId3">
            <a:alphaModFix amt="79000"/>
          </a:blip>
          <a:stretch>
            <a:fillRect/>
          </a:stretch>
        </p:blipFill>
        <p:spPr>
          <a:xfrm>
            <a:off x="0" y="399225"/>
            <a:ext cx="9144000" cy="239475"/>
          </a:xfrm>
          <a:prstGeom prst="rect">
            <a:avLst/>
          </a:prstGeom>
          <a:noFill/>
          <a:ln>
            <a:noFill/>
          </a:ln>
        </p:spPr>
      </p:pic>
      <p:sp>
        <p:nvSpPr>
          <p:cNvPr id="236" name="Google Shape;236;p22"/>
          <p:cNvSpPr/>
          <p:nvPr/>
        </p:nvSpPr>
        <p:spPr>
          <a:xfrm>
            <a:off x="-156175" y="456400"/>
            <a:ext cx="9610200" cy="12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idx="4294967295" type="title"/>
          </p:nvPr>
        </p:nvSpPr>
        <p:spPr>
          <a:xfrm>
            <a:off x="323100" y="330700"/>
            <a:ext cx="8820900" cy="103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4000"/>
              <a:t>Data acquisition</a:t>
            </a:r>
            <a:endParaRPr sz="1800"/>
          </a:p>
          <a:p>
            <a:pPr indent="0" lvl="0" marL="0" rtl="0" algn="l">
              <a:lnSpc>
                <a:spcPct val="100000"/>
              </a:lnSpc>
              <a:spcBef>
                <a:spcPts val="1600"/>
              </a:spcBef>
              <a:spcAft>
                <a:spcPts val="0"/>
              </a:spcAft>
              <a:buSzPts val="2600"/>
              <a:buNone/>
            </a:pPr>
            <a:r>
              <a:t/>
            </a:r>
            <a:endParaRPr b="0"/>
          </a:p>
        </p:txBody>
      </p:sp>
      <p:sp>
        <p:nvSpPr>
          <p:cNvPr id="242" name="Google Shape;242;p23"/>
          <p:cNvSpPr txBox="1"/>
          <p:nvPr>
            <p:ph idx="1" type="body"/>
          </p:nvPr>
        </p:nvSpPr>
        <p:spPr>
          <a:xfrm>
            <a:off x="187100" y="1256375"/>
            <a:ext cx="5046000" cy="1871400"/>
          </a:xfrm>
          <a:prstGeom prst="rect">
            <a:avLst/>
          </a:prstGeom>
          <a:noFill/>
          <a:ln>
            <a:noFill/>
          </a:ln>
        </p:spPr>
        <p:txBody>
          <a:bodyPr anchorCtr="0" anchor="t" bIns="91425" lIns="91425" spcFirstLastPara="1" rIns="91425" wrap="square" tIns="91425">
            <a:noAutofit/>
          </a:bodyPr>
          <a:lstStyle/>
          <a:p>
            <a:pPr indent="-314325" lvl="0" marL="457200" rtl="0" algn="just">
              <a:lnSpc>
                <a:spcPct val="135714"/>
              </a:lnSpc>
              <a:spcBef>
                <a:spcPts val="0"/>
              </a:spcBef>
              <a:spcAft>
                <a:spcPts val="0"/>
              </a:spcAft>
              <a:buClr>
                <a:schemeClr val="dk2"/>
              </a:buClr>
              <a:buSzPts val="1350"/>
              <a:buFont typeface="Raleway Medium"/>
              <a:buChar char="●"/>
            </a:pPr>
            <a:r>
              <a:rPr lang="es" sz="1350">
                <a:solidFill>
                  <a:schemeClr val="dk2"/>
                </a:solidFill>
                <a:latin typeface="Raleway Medium"/>
                <a:ea typeface="Raleway Medium"/>
                <a:cs typeface="Raleway Medium"/>
                <a:sym typeface="Raleway Medium"/>
              </a:rPr>
              <a:t>La siguiente base de datos se obtuvo de una API de fútbol https://apifootball.com/. </a:t>
            </a:r>
            <a:endParaRPr sz="1350">
              <a:solidFill>
                <a:schemeClr val="dk2"/>
              </a:solidFill>
              <a:latin typeface="Raleway Medium"/>
              <a:ea typeface="Raleway Medium"/>
              <a:cs typeface="Raleway Medium"/>
              <a:sym typeface="Raleway Medium"/>
            </a:endParaRPr>
          </a:p>
          <a:p>
            <a:pPr indent="-314325" lvl="0" marL="457200" rtl="0" algn="just">
              <a:lnSpc>
                <a:spcPct val="135714"/>
              </a:lnSpc>
              <a:spcBef>
                <a:spcPts val="0"/>
              </a:spcBef>
              <a:spcAft>
                <a:spcPts val="0"/>
              </a:spcAft>
              <a:buClr>
                <a:schemeClr val="dk2"/>
              </a:buClr>
              <a:buSzPts val="1350"/>
              <a:buFont typeface="Raleway Medium"/>
              <a:buChar char="●"/>
            </a:pPr>
            <a:r>
              <a:rPr lang="es" sz="1350">
                <a:solidFill>
                  <a:schemeClr val="dk2"/>
                </a:solidFill>
                <a:latin typeface="Raleway Medium"/>
                <a:ea typeface="Raleway Medium"/>
                <a:cs typeface="Raleway Medium"/>
                <a:sym typeface="Raleway Medium"/>
              </a:rPr>
              <a:t>Corresponde a las </a:t>
            </a:r>
            <a:r>
              <a:rPr lang="es" sz="1350">
                <a:solidFill>
                  <a:schemeClr val="dk2"/>
                </a:solidFill>
                <a:latin typeface="Raleway Medium"/>
                <a:ea typeface="Raleway Medium"/>
                <a:cs typeface="Raleway Medium"/>
                <a:sym typeface="Raleway Medium"/>
              </a:rPr>
              <a:t>estadísticas (goles, atajadas, pases, entre otros)</a:t>
            </a:r>
            <a:r>
              <a:rPr lang="es" sz="1350">
                <a:solidFill>
                  <a:schemeClr val="dk2"/>
                </a:solidFill>
                <a:latin typeface="Raleway Medium"/>
                <a:ea typeface="Raleway Medium"/>
                <a:cs typeface="Raleway Medium"/>
                <a:sym typeface="Raleway Medium"/>
              </a:rPr>
              <a:t> de todos los jugadores que jugaron en el año 2021.</a:t>
            </a:r>
            <a:endParaRPr sz="1350">
              <a:solidFill>
                <a:schemeClr val="dk2"/>
              </a:solidFill>
              <a:latin typeface="Raleway Medium"/>
              <a:ea typeface="Raleway Medium"/>
              <a:cs typeface="Raleway Medium"/>
              <a:sym typeface="Raleway Medium"/>
            </a:endParaRPr>
          </a:p>
          <a:p>
            <a:pPr indent="-314325" lvl="0" marL="457200" rtl="0" algn="just">
              <a:lnSpc>
                <a:spcPct val="135714"/>
              </a:lnSpc>
              <a:spcBef>
                <a:spcPts val="0"/>
              </a:spcBef>
              <a:spcAft>
                <a:spcPts val="0"/>
              </a:spcAft>
              <a:buClr>
                <a:schemeClr val="dk2"/>
              </a:buClr>
              <a:buSzPts val="1350"/>
              <a:buFont typeface="Raleway Medium"/>
              <a:buChar char="●"/>
            </a:pPr>
            <a:r>
              <a:rPr lang="es" sz="1350">
                <a:solidFill>
                  <a:schemeClr val="dk2"/>
                </a:solidFill>
                <a:latin typeface="Raleway Medium"/>
                <a:ea typeface="Raleway Medium"/>
                <a:cs typeface="Raleway Medium"/>
                <a:sym typeface="Raleway Medium"/>
              </a:rPr>
              <a:t>Contiene 59713 entradas para 9467 jugadores distintos.</a:t>
            </a:r>
            <a:endParaRPr sz="1350">
              <a:solidFill>
                <a:schemeClr val="dk2"/>
              </a:solidFill>
              <a:latin typeface="Raleway Medium"/>
              <a:ea typeface="Raleway Medium"/>
              <a:cs typeface="Raleway Medium"/>
              <a:sym typeface="Raleway Medium"/>
            </a:endParaRPr>
          </a:p>
          <a:p>
            <a:pPr indent="0" lvl="0" marL="457200" rtl="0" algn="just">
              <a:lnSpc>
                <a:spcPct val="135714"/>
              </a:lnSpc>
              <a:spcBef>
                <a:spcPts val="0"/>
              </a:spcBef>
              <a:spcAft>
                <a:spcPts val="0"/>
              </a:spcAft>
              <a:buNone/>
            </a:pPr>
            <a:r>
              <a:t/>
            </a:r>
            <a:endParaRPr sz="1050">
              <a:solidFill>
                <a:schemeClr val="dk2"/>
              </a:solidFill>
              <a:latin typeface="Raleway Medium"/>
              <a:ea typeface="Raleway Medium"/>
              <a:cs typeface="Raleway Medium"/>
              <a:sym typeface="Raleway Medium"/>
            </a:endParaRPr>
          </a:p>
          <a:p>
            <a:pPr indent="0" lvl="0" marL="0" rtl="0" algn="just">
              <a:lnSpc>
                <a:spcPct val="135714"/>
              </a:lnSpc>
              <a:spcBef>
                <a:spcPts val="0"/>
              </a:spcBef>
              <a:spcAft>
                <a:spcPts val="0"/>
              </a:spcAft>
              <a:buSzPts val="1300"/>
              <a:buNone/>
            </a:pPr>
            <a:r>
              <a:t/>
            </a:r>
            <a:endParaRPr sz="1050">
              <a:solidFill>
                <a:schemeClr val="accent5"/>
              </a:solidFill>
              <a:latin typeface="Raleway Medium"/>
              <a:ea typeface="Raleway Medium"/>
              <a:cs typeface="Raleway Medium"/>
              <a:sym typeface="Raleway Medium"/>
            </a:endParaRPr>
          </a:p>
          <a:p>
            <a:pPr indent="0" lvl="0" marL="0" rtl="0" algn="l">
              <a:lnSpc>
                <a:spcPct val="115000"/>
              </a:lnSpc>
              <a:spcBef>
                <a:spcPts val="0"/>
              </a:spcBef>
              <a:spcAft>
                <a:spcPts val="1600"/>
              </a:spcAft>
              <a:buSzPts val="1300"/>
              <a:buNone/>
            </a:pPr>
            <a:r>
              <a:t/>
            </a:r>
            <a:endParaRPr sz="1100"/>
          </a:p>
        </p:txBody>
      </p:sp>
      <p:pic>
        <p:nvPicPr>
          <p:cNvPr id="243" name="Google Shape;243;p23"/>
          <p:cNvPicPr preferRelativeResize="0"/>
          <p:nvPr/>
        </p:nvPicPr>
        <p:blipFill rotWithShape="1">
          <a:blip r:embed="rId3">
            <a:alphaModFix/>
          </a:blip>
          <a:srcRect b="10" l="12630" r="9305" t="-10"/>
          <a:stretch/>
        </p:blipFill>
        <p:spPr>
          <a:xfrm>
            <a:off x="358525" y="3520351"/>
            <a:ext cx="2046174" cy="1566650"/>
          </a:xfrm>
          <a:prstGeom prst="rect">
            <a:avLst/>
          </a:prstGeom>
          <a:noFill/>
          <a:ln>
            <a:noFill/>
          </a:ln>
        </p:spPr>
      </p:pic>
      <p:grpSp>
        <p:nvGrpSpPr>
          <p:cNvPr id="244" name="Google Shape;244;p23"/>
          <p:cNvGrpSpPr/>
          <p:nvPr/>
        </p:nvGrpSpPr>
        <p:grpSpPr>
          <a:xfrm>
            <a:off x="2683637" y="3596724"/>
            <a:ext cx="2586731" cy="1418381"/>
            <a:chOff x="3919331" y="2743533"/>
            <a:chExt cx="1973700" cy="1119304"/>
          </a:xfrm>
        </p:grpSpPr>
        <p:sp>
          <p:nvSpPr>
            <p:cNvPr id="245" name="Google Shape;245;p23"/>
            <p:cNvSpPr/>
            <p:nvPr/>
          </p:nvSpPr>
          <p:spPr>
            <a:xfrm>
              <a:off x="3919331" y="2743537"/>
              <a:ext cx="1973700" cy="1119300"/>
            </a:xfrm>
            <a:prstGeom prst="rect">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txBox="1"/>
            <p:nvPr/>
          </p:nvSpPr>
          <p:spPr>
            <a:xfrm>
              <a:off x="4142675" y="2743533"/>
              <a:ext cx="1527000" cy="758100"/>
            </a:xfrm>
            <a:prstGeom prst="rect">
              <a:avLst/>
            </a:prstGeom>
            <a:solidFill>
              <a:srgbClr val="38761D"/>
            </a:solid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200"/>
                <a:buFont typeface="Arial"/>
                <a:buNone/>
              </a:pPr>
              <a:r>
                <a:rPr b="1" lang="es" sz="1200">
                  <a:solidFill>
                    <a:srgbClr val="FFFFFF"/>
                  </a:solidFill>
                </a:rPr>
                <a:t>API Football</a:t>
              </a:r>
              <a:endParaRPr b="1" i="0" sz="120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700"/>
                <a:buFont typeface="Arial"/>
                <a:buNone/>
              </a:pPr>
              <a:r>
                <a:rPr b="1" lang="es" sz="900">
                  <a:solidFill>
                    <a:srgbClr val="D9F0FF"/>
                  </a:solidFill>
                </a:rPr>
                <a:t>Es una API que provee de información de fútbol de todo el mundo. Brinda datos de partidos, resultados, estadísticas, equipos, torneos y de jugadores.</a:t>
              </a:r>
              <a:endParaRPr b="1" i="0" sz="900" u="none" cap="none" strike="noStrike">
                <a:solidFill>
                  <a:srgbClr val="D9F0FF"/>
                </a:solidFill>
              </a:endParaRPr>
            </a:p>
          </p:txBody>
        </p:sp>
      </p:grpSp>
      <p:pic>
        <p:nvPicPr>
          <p:cNvPr id="247" name="Google Shape;247;p23"/>
          <p:cNvPicPr preferRelativeResize="0"/>
          <p:nvPr/>
        </p:nvPicPr>
        <p:blipFill>
          <a:blip r:embed="rId4">
            <a:alphaModFix/>
          </a:blip>
          <a:stretch>
            <a:fillRect/>
          </a:stretch>
        </p:blipFill>
        <p:spPr>
          <a:xfrm>
            <a:off x="5424225" y="52925"/>
            <a:ext cx="3435025" cy="5034075"/>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4"/>
          <p:cNvPicPr preferRelativeResize="0"/>
          <p:nvPr/>
        </p:nvPicPr>
        <p:blipFill>
          <a:blip r:embed="rId3">
            <a:alphaModFix/>
          </a:blip>
          <a:stretch>
            <a:fillRect/>
          </a:stretch>
        </p:blipFill>
        <p:spPr>
          <a:xfrm>
            <a:off x="0" y="0"/>
            <a:ext cx="9144000" cy="5143501"/>
          </a:xfrm>
          <a:prstGeom prst="rect">
            <a:avLst/>
          </a:prstGeom>
          <a:noFill/>
          <a:ln>
            <a:noFill/>
          </a:ln>
        </p:spPr>
      </p:pic>
      <p:sp>
        <p:nvSpPr>
          <p:cNvPr id="253" name="Google Shape;253;p24"/>
          <p:cNvSpPr txBox="1"/>
          <p:nvPr>
            <p:ph type="title"/>
          </p:nvPr>
        </p:nvSpPr>
        <p:spPr>
          <a:xfrm>
            <a:off x="666975" y="208375"/>
            <a:ext cx="8016600" cy="94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s" sz="4000"/>
              <a:t>EDA - Exploratory Data Analysis</a:t>
            </a:r>
            <a:endParaRPr b="0" sz="4000"/>
          </a:p>
        </p:txBody>
      </p:sp>
      <p:pic>
        <p:nvPicPr>
          <p:cNvPr id="254" name="Google Shape;254;p24"/>
          <p:cNvPicPr preferRelativeResize="0"/>
          <p:nvPr/>
        </p:nvPicPr>
        <p:blipFill>
          <a:blip r:embed="rId4">
            <a:alphaModFix/>
          </a:blip>
          <a:stretch>
            <a:fillRect/>
          </a:stretch>
        </p:blipFill>
        <p:spPr>
          <a:xfrm>
            <a:off x="875575" y="1155775"/>
            <a:ext cx="1352574" cy="1352536"/>
          </a:xfrm>
          <a:prstGeom prst="rect">
            <a:avLst/>
          </a:prstGeom>
          <a:noFill/>
          <a:ln cap="flat" cmpd="sng" w="19050">
            <a:solidFill>
              <a:schemeClr val="dk2"/>
            </a:solidFill>
            <a:prstDash val="solid"/>
            <a:round/>
            <a:headEnd len="sm" w="sm" type="none"/>
            <a:tailEnd len="sm" w="sm" type="none"/>
          </a:ln>
        </p:spPr>
      </p:pic>
      <p:pic>
        <p:nvPicPr>
          <p:cNvPr id="255" name="Google Shape;255;p24"/>
          <p:cNvPicPr preferRelativeResize="0"/>
          <p:nvPr/>
        </p:nvPicPr>
        <p:blipFill>
          <a:blip r:embed="rId5">
            <a:alphaModFix/>
          </a:blip>
          <a:stretch>
            <a:fillRect/>
          </a:stretch>
        </p:blipFill>
        <p:spPr>
          <a:xfrm>
            <a:off x="875575" y="2983567"/>
            <a:ext cx="1352575" cy="1352537"/>
          </a:xfrm>
          <a:prstGeom prst="rect">
            <a:avLst/>
          </a:prstGeom>
          <a:noFill/>
          <a:ln cap="flat" cmpd="sng" w="19050">
            <a:solidFill>
              <a:schemeClr val="dk2"/>
            </a:solidFill>
            <a:prstDash val="solid"/>
            <a:round/>
            <a:headEnd len="sm" w="sm" type="none"/>
            <a:tailEnd len="sm" w="sm" type="none"/>
          </a:ln>
        </p:spPr>
      </p:pic>
      <p:pic>
        <p:nvPicPr>
          <p:cNvPr id="256" name="Google Shape;256;p24"/>
          <p:cNvPicPr preferRelativeResize="0"/>
          <p:nvPr/>
        </p:nvPicPr>
        <p:blipFill>
          <a:blip r:embed="rId6">
            <a:alphaModFix/>
          </a:blip>
          <a:stretch>
            <a:fillRect/>
          </a:stretch>
        </p:blipFill>
        <p:spPr>
          <a:xfrm>
            <a:off x="5321450" y="1155757"/>
            <a:ext cx="1352576" cy="1352576"/>
          </a:xfrm>
          <a:prstGeom prst="rect">
            <a:avLst/>
          </a:prstGeom>
          <a:noFill/>
          <a:ln cap="flat" cmpd="sng" w="19050">
            <a:solidFill>
              <a:schemeClr val="dk2"/>
            </a:solidFill>
            <a:prstDash val="solid"/>
            <a:round/>
            <a:headEnd len="sm" w="sm" type="none"/>
            <a:tailEnd len="sm" w="sm" type="none"/>
          </a:ln>
        </p:spPr>
      </p:pic>
      <p:pic>
        <p:nvPicPr>
          <p:cNvPr id="257" name="Google Shape;257;p24"/>
          <p:cNvPicPr preferRelativeResize="0"/>
          <p:nvPr/>
        </p:nvPicPr>
        <p:blipFill>
          <a:blip r:embed="rId7">
            <a:alphaModFix/>
          </a:blip>
          <a:stretch>
            <a:fillRect/>
          </a:stretch>
        </p:blipFill>
        <p:spPr>
          <a:xfrm>
            <a:off x="5321450" y="2980162"/>
            <a:ext cx="1352574" cy="1359360"/>
          </a:xfrm>
          <a:prstGeom prst="rect">
            <a:avLst/>
          </a:prstGeom>
          <a:noFill/>
          <a:ln cap="flat" cmpd="sng" w="19050">
            <a:solidFill>
              <a:schemeClr val="dk2"/>
            </a:solidFill>
            <a:prstDash val="solid"/>
            <a:round/>
            <a:headEnd len="sm" w="sm" type="none"/>
            <a:tailEnd len="sm" w="sm" type="none"/>
          </a:ln>
        </p:spPr>
      </p:pic>
      <p:sp>
        <p:nvSpPr>
          <p:cNvPr id="258" name="Google Shape;258;p24"/>
          <p:cNvSpPr txBox="1"/>
          <p:nvPr/>
        </p:nvSpPr>
        <p:spPr>
          <a:xfrm>
            <a:off x="2540525" y="1239025"/>
            <a:ext cx="226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2500">
                <a:solidFill>
                  <a:schemeClr val="lt1"/>
                </a:solidFill>
                <a:latin typeface="Lato"/>
                <a:ea typeface="Lato"/>
                <a:cs typeface="Lato"/>
                <a:sym typeface="Lato"/>
              </a:rPr>
              <a:t>Minutos jugados</a:t>
            </a:r>
            <a:endParaRPr b="1" i="1" sz="2500">
              <a:solidFill>
                <a:schemeClr val="lt1"/>
              </a:solidFill>
              <a:latin typeface="Lato"/>
              <a:ea typeface="Lato"/>
              <a:cs typeface="Lato"/>
              <a:sym typeface="Lato"/>
            </a:endParaRPr>
          </a:p>
        </p:txBody>
      </p:sp>
      <p:sp>
        <p:nvSpPr>
          <p:cNvPr id="259" name="Google Shape;259;p24"/>
          <p:cNvSpPr txBox="1"/>
          <p:nvPr/>
        </p:nvSpPr>
        <p:spPr>
          <a:xfrm>
            <a:off x="2540525" y="3275975"/>
            <a:ext cx="226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2500">
                <a:solidFill>
                  <a:schemeClr val="lt1"/>
                </a:solidFill>
                <a:latin typeface="Lato"/>
                <a:ea typeface="Lato"/>
                <a:cs typeface="Lato"/>
                <a:sym typeface="Lato"/>
              </a:rPr>
              <a:t>Posiciones</a:t>
            </a:r>
            <a:endParaRPr b="1" i="1" sz="2500">
              <a:solidFill>
                <a:schemeClr val="lt1"/>
              </a:solidFill>
              <a:latin typeface="Lato"/>
              <a:ea typeface="Lato"/>
              <a:cs typeface="Lato"/>
              <a:sym typeface="Lato"/>
            </a:endParaRPr>
          </a:p>
        </p:txBody>
      </p:sp>
      <p:sp>
        <p:nvSpPr>
          <p:cNvPr id="260" name="Google Shape;260;p24"/>
          <p:cNvSpPr txBox="1"/>
          <p:nvPr/>
        </p:nvSpPr>
        <p:spPr>
          <a:xfrm>
            <a:off x="6781025" y="1325175"/>
            <a:ext cx="2269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2500">
                <a:solidFill>
                  <a:schemeClr val="lt1"/>
                </a:solidFill>
                <a:latin typeface="Lato"/>
                <a:ea typeface="Lato"/>
                <a:cs typeface="Lato"/>
                <a:sym typeface="Lato"/>
              </a:rPr>
              <a:t>Valor </a:t>
            </a:r>
            <a:endParaRPr b="1" i="1" sz="2500">
              <a:solidFill>
                <a:schemeClr val="lt1"/>
              </a:solidFill>
              <a:latin typeface="Lato"/>
              <a:ea typeface="Lato"/>
              <a:cs typeface="Lato"/>
              <a:sym typeface="Lato"/>
            </a:endParaRPr>
          </a:p>
          <a:p>
            <a:pPr indent="0" lvl="0" marL="0" rtl="0" algn="l">
              <a:spcBef>
                <a:spcPts val="0"/>
              </a:spcBef>
              <a:spcAft>
                <a:spcPts val="0"/>
              </a:spcAft>
              <a:buNone/>
            </a:pPr>
            <a:r>
              <a:rPr b="1" i="1" lang="es" sz="2500">
                <a:solidFill>
                  <a:schemeClr val="lt1"/>
                </a:solidFill>
                <a:latin typeface="Lato"/>
                <a:ea typeface="Lato"/>
                <a:cs typeface="Lato"/>
                <a:sym typeface="Lato"/>
              </a:rPr>
              <a:t>mercado</a:t>
            </a:r>
            <a:endParaRPr b="1" i="1" sz="2500">
              <a:solidFill>
                <a:schemeClr val="lt1"/>
              </a:solidFill>
              <a:latin typeface="Lato"/>
              <a:ea typeface="Lato"/>
              <a:cs typeface="Lato"/>
              <a:sym typeface="Lato"/>
            </a:endParaRPr>
          </a:p>
        </p:txBody>
      </p:sp>
      <p:sp>
        <p:nvSpPr>
          <p:cNvPr id="261" name="Google Shape;261;p24"/>
          <p:cNvSpPr txBox="1"/>
          <p:nvPr/>
        </p:nvSpPr>
        <p:spPr>
          <a:xfrm>
            <a:off x="6874200" y="3275975"/>
            <a:ext cx="226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2500">
                <a:solidFill>
                  <a:schemeClr val="lt1"/>
                </a:solidFill>
                <a:latin typeface="Lato"/>
                <a:ea typeface="Lato"/>
                <a:cs typeface="Lato"/>
                <a:sym typeface="Lato"/>
              </a:rPr>
              <a:t>Correlaciones</a:t>
            </a:r>
            <a:endParaRPr b="1" i="1" sz="25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nvSpPr>
        <p:spPr>
          <a:xfrm>
            <a:off x="45625" y="1765350"/>
            <a:ext cx="2204100" cy="2938200"/>
          </a:xfrm>
          <a:prstGeom prst="rect">
            <a:avLst/>
          </a:prstGeom>
          <a:noFill/>
          <a:ln>
            <a:noFill/>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350"/>
              <a:buFont typeface="Arial"/>
              <a:buNone/>
            </a:pPr>
            <a:r>
              <a:rPr b="1" i="0" lang="es" sz="1350" u="none" cap="none" strike="noStrike">
                <a:solidFill>
                  <a:srgbClr val="38761D"/>
                </a:solidFill>
                <a:latin typeface="Lato"/>
                <a:ea typeface="Lato"/>
                <a:cs typeface="Lato"/>
                <a:sym typeface="Lato"/>
              </a:rPr>
              <a:t>Un cuarto de los jugadores tienen 0 minutos jugados en todo el año, por lo tanto todas sus estadísticas serán nulas. Estos jugadores no me sirven  ya que no puedo hacer ningún análisis de alguien que nunca jugó.</a:t>
            </a:r>
            <a:endParaRPr b="1" i="0" sz="1350" u="none" cap="none" strike="noStrike">
              <a:solidFill>
                <a:srgbClr val="38761D"/>
              </a:solidFill>
              <a:latin typeface="Lato"/>
              <a:ea typeface="Lato"/>
              <a:cs typeface="Lato"/>
              <a:sym typeface="Lato"/>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8761D"/>
              </a:solidFill>
              <a:latin typeface="Lato"/>
              <a:ea typeface="Lato"/>
              <a:cs typeface="Lato"/>
              <a:sym typeface="Lato"/>
            </a:endParaRPr>
          </a:p>
        </p:txBody>
      </p:sp>
      <p:pic>
        <p:nvPicPr>
          <p:cNvPr id="267" name="Google Shape;267;p25"/>
          <p:cNvPicPr preferRelativeResize="0"/>
          <p:nvPr/>
        </p:nvPicPr>
        <p:blipFill rotWithShape="1">
          <a:blip r:embed="rId3">
            <a:alphaModFix/>
          </a:blip>
          <a:srcRect b="0" l="0" r="0" t="0"/>
          <a:stretch/>
        </p:blipFill>
        <p:spPr>
          <a:xfrm>
            <a:off x="2249725" y="2423225"/>
            <a:ext cx="6583675" cy="2436950"/>
          </a:xfrm>
          <a:prstGeom prst="rect">
            <a:avLst/>
          </a:prstGeom>
          <a:noFill/>
          <a:ln cap="flat" cmpd="sng" w="19050">
            <a:solidFill>
              <a:srgbClr val="38761D"/>
            </a:solidFill>
            <a:prstDash val="solid"/>
            <a:round/>
            <a:headEnd len="sm" w="sm" type="none"/>
            <a:tailEnd len="sm" w="sm" type="none"/>
          </a:ln>
        </p:spPr>
      </p:pic>
      <p:pic>
        <p:nvPicPr>
          <p:cNvPr id="268" name="Google Shape;268;p25"/>
          <p:cNvPicPr preferRelativeResize="0"/>
          <p:nvPr/>
        </p:nvPicPr>
        <p:blipFill>
          <a:blip r:embed="rId4">
            <a:alphaModFix/>
          </a:blip>
          <a:stretch>
            <a:fillRect/>
          </a:stretch>
        </p:blipFill>
        <p:spPr>
          <a:xfrm>
            <a:off x="2249725" y="74755"/>
            <a:ext cx="6583674" cy="2196070"/>
          </a:xfrm>
          <a:prstGeom prst="rect">
            <a:avLst/>
          </a:prstGeom>
          <a:noFill/>
          <a:ln cap="flat" cmpd="sng" w="19050">
            <a:solidFill>
              <a:srgbClr val="38761D"/>
            </a:solidFill>
            <a:prstDash val="solid"/>
            <a:round/>
            <a:headEnd len="sm" w="sm" type="none"/>
            <a:tailEnd len="sm" w="sm" type="none"/>
          </a:ln>
        </p:spPr>
      </p:pic>
      <p:pic>
        <p:nvPicPr>
          <p:cNvPr id="269" name="Google Shape;269;p25"/>
          <p:cNvPicPr preferRelativeResize="0"/>
          <p:nvPr/>
        </p:nvPicPr>
        <p:blipFill>
          <a:blip r:embed="rId5">
            <a:alphaModFix/>
          </a:blip>
          <a:stretch>
            <a:fillRect/>
          </a:stretch>
        </p:blipFill>
        <p:spPr>
          <a:xfrm>
            <a:off x="471388" y="158750"/>
            <a:ext cx="1352574" cy="1352536"/>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6"/>
          <p:cNvPicPr preferRelativeResize="0"/>
          <p:nvPr/>
        </p:nvPicPr>
        <p:blipFill>
          <a:blip r:embed="rId3">
            <a:alphaModFix/>
          </a:blip>
          <a:stretch>
            <a:fillRect/>
          </a:stretch>
        </p:blipFill>
        <p:spPr>
          <a:xfrm>
            <a:off x="2470900" y="1006325"/>
            <a:ext cx="6585624" cy="4050025"/>
          </a:xfrm>
          <a:prstGeom prst="rect">
            <a:avLst/>
          </a:prstGeom>
          <a:noFill/>
          <a:ln>
            <a:noFill/>
          </a:ln>
        </p:spPr>
      </p:pic>
      <p:sp>
        <p:nvSpPr>
          <p:cNvPr id="275" name="Google Shape;275;p26"/>
          <p:cNvSpPr txBox="1"/>
          <p:nvPr/>
        </p:nvSpPr>
        <p:spPr>
          <a:xfrm>
            <a:off x="211775" y="1352725"/>
            <a:ext cx="21987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Lato"/>
                <a:ea typeface="Lato"/>
                <a:cs typeface="Lato"/>
                <a:sym typeface="Lato"/>
              </a:rPr>
              <a:t>Observamos que hay 6029 jugadores que no tienen un valor en el mercado, que tienen valores nulos.</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s">
                <a:latin typeface="Lato"/>
                <a:ea typeface="Lato"/>
                <a:cs typeface="Lato"/>
                <a:sym typeface="Lato"/>
              </a:rPr>
              <a:t>Implementamos imperative imputer, una herramienta predictiva para el valor del mercado del jugador en </a:t>
            </a:r>
            <a:r>
              <a:rPr lang="es">
                <a:latin typeface="Lato"/>
                <a:ea typeface="Lato"/>
                <a:cs typeface="Lato"/>
                <a:sym typeface="Lato"/>
              </a:rPr>
              <a:t>función</a:t>
            </a:r>
            <a:r>
              <a:rPr lang="es">
                <a:latin typeface="Lato"/>
                <a:ea typeface="Lato"/>
                <a:cs typeface="Lato"/>
                <a:sym typeface="Lato"/>
              </a:rPr>
              <a:t> de las variables.</a:t>
            </a:r>
            <a:endParaRPr>
              <a:latin typeface="Lato"/>
              <a:ea typeface="Lato"/>
              <a:cs typeface="Lato"/>
              <a:sym typeface="Lato"/>
            </a:endParaRPr>
          </a:p>
          <a:p>
            <a:pPr indent="0" lvl="0" marL="0" rtl="0" algn="just">
              <a:spcBef>
                <a:spcPts val="0"/>
              </a:spcBef>
              <a:spcAft>
                <a:spcPts val="0"/>
              </a:spcAft>
              <a:buNone/>
            </a:pPr>
            <a:r>
              <a:t/>
            </a:r>
            <a:endParaRPr>
              <a:latin typeface="Lato"/>
              <a:ea typeface="Lato"/>
              <a:cs typeface="Lato"/>
              <a:sym typeface="Lato"/>
            </a:endParaRPr>
          </a:p>
          <a:p>
            <a:pPr indent="0" lvl="0" marL="0" rtl="0" algn="just">
              <a:spcBef>
                <a:spcPts val="0"/>
              </a:spcBef>
              <a:spcAft>
                <a:spcPts val="0"/>
              </a:spcAft>
              <a:buNone/>
            </a:pPr>
            <a:r>
              <a:rPr lang="es">
                <a:latin typeface="Lato"/>
                <a:ea typeface="Lato"/>
                <a:cs typeface="Lato"/>
                <a:sym typeface="Lato"/>
              </a:rPr>
              <a:t>Verificamos que no cambie la </a:t>
            </a:r>
            <a:r>
              <a:rPr lang="es">
                <a:latin typeface="Lato"/>
                <a:ea typeface="Lato"/>
                <a:cs typeface="Lato"/>
                <a:sym typeface="Lato"/>
              </a:rPr>
              <a:t>distribución</a:t>
            </a:r>
            <a:r>
              <a:rPr lang="es">
                <a:latin typeface="Lato"/>
                <a:ea typeface="Lato"/>
                <a:cs typeface="Lato"/>
                <a:sym typeface="Lato"/>
              </a:rPr>
              <a:t> de los datos.</a:t>
            </a:r>
            <a:endParaRPr>
              <a:latin typeface="Lato"/>
              <a:ea typeface="Lato"/>
              <a:cs typeface="Lato"/>
              <a:sym typeface="Lato"/>
            </a:endParaRPr>
          </a:p>
        </p:txBody>
      </p:sp>
      <p:pic>
        <p:nvPicPr>
          <p:cNvPr id="276" name="Google Shape;276;p26"/>
          <p:cNvPicPr preferRelativeResize="0"/>
          <p:nvPr/>
        </p:nvPicPr>
        <p:blipFill>
          <a:blip r:embed="rId4">
            <a:alphaModFix/>
          </a:blip>
          <a:stretch>
            <a:fillRect/>
          </a:stretch>
        </p:blipFill>
        <p:spPr>
          <a:xfrm>
            <a:off x="634838" y="65557"/>
            <a:ext cx="1352576" cy="13525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